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82" r:id="rId2"/>
    <p:sldId id="403" r:id="rId3"/>
    <p:sldId id="274" r:id="rId4"/>
    <p:sldId id="393" r:id="rId5"/>
    <p:sldId id="335" r:id="rId6"/>
    <p:sldId id="377" r:id="rId7"/>
    <p:sldId id="379" r:id="rId8"/>
    <p:sldId id="400" r:id="rId9"/>
    <p:sldId id="385" r:id="rId10"/>
    <p:sldId id="404" r:id="rId11"/>
    <p:sldId id="402" r:id="rId12"/>
    <p:sldId id="395" r:id="rId13"/>
    <p:sldId id="392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FF33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90998" autoAdjust="0"/>
  </p:normalViewPr>
  <p:slideViewPr>
    <p:cSldViewPr>
      <p:cViewPr varScale="1">
        <p:scale>
          <a:sx n="101" d="100"/>
          <a:sy n="101" d="100"/>
        </p:scale>
        <p:origin x="12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84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2FD4D-3113-4876-B5DD-35710A81396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F3BB08-821F-464B-A4A3-9BBC0071BFA8}">
      <dgm:prSet custT="1"/>
      <dgm:spPr/>
      <dgm:t>
        <a:bodyPr/>
        <a:lstStyle/>
        <a:p>
          <a:pPr algn="ctr"/>
          <a:r>
            <a:rPr lang="en-US" sz="4400" dirty="0"/>
            <a:t>MaaS</a:t>
          </a:r>
        </a:p>
      </dgm:t>
    </dgm:pt>
    <dgm:pt modelId="{075FBEA5-6094-4DC2-AB9D-7A189FC394EF}" type="parTrans" cxnId="{523F7D01-F43D-4FDA-B1AA-A6C27F061F90}">
      <dgm:prSet/>
      <dgm:spPr/>
      <dgm:t>
        <a:bodyPr/>
        <a:lstStyle/>
        <a:p>
          <a:endParaRPr lang="en-US"/>
        </a:p>
      </dgm:t>
    </dgm:pt>
    <dgm:pt modelId="{3B05D25D-18E9-4986-8CBC-E53B1A155B90}" type="sibTrans" cxnId="{523F7D01-F43D-4FDA-B1AA-A6C27F061F90}">
      <dgm:prSet/>
      <dgm:spPr/>
      <dgm:t>
        <a:bodyPr/>
        <a:lstStyle/>
        <a:p>
          <a:endParaRPr lang="en-US"/>
        </a:p>
      </dgm:t>
    </dgm:pt>
    <dgm:pt modelId="{89DD185F-09A4-492F-8B5C-39501EAB8014}">
      <dgm:prSet custT="1"/>
      <dgm:spPr/>
      <dgm:t>
        <a:bodyPr/>
        <a:lstStyle/>
        <a:p>
          <a:r>
            <a:rPr lang="en-US" sz="3200" dirty="0"/>
            <a:t>Financial Services</a:t>
          </a:r>
        </a:p>
      </dgm:t>
    </dgm:pt>
    <dgm:pt modelId="{E36D2912-6DE1-463D-B5EE-8AF4CE637C79}" type="parTrans" cxnId="{F0696C5B-561F-4B57-A0FD-DFC5D5CB92D2}">
      <dgm:prSet/>
      <dgm:spPr/>
      <dgm:t>
        <a:bodyPr/>
        <a:lstStyle/>
        <a:p>
          <a:endParaRPr lang="en-US"/>
        </a:p>
      </dgm:t>
    </dgm:pt>
    <dgm:pt modelId="{78FB226E-02EA-408C-B794-056787E37CA3}" type="sibTrans" cxnId="{F0696C5B-561F-4B57-A0FD-DFC5D5CB92D2}">
      <dgm:prSet/>
      <dgm:spPr/>
      <dgm:t>
        <a:bodyPr/>
        <a:lstStyle/>
        <a:p>
          <a:endParaRPr lang="en-US"/>
        </a:p>
      </dgm:t>
    </dgm:pt>
    <dgm:pt modelId="{D5222B1B-A04C-4563-B338-874C2978BCB9}">
      <dgm:prSet custT="1"/>
      <dgm:spPr/>
      <dgm:t>
        <a:bodyPr/>
        <a:lstStyle/>
        <a:p>
          <a:r>
            <a:rPr lang="en-US" sz="3200" dirty="0"/>
            <a:t>Customer Services </a:t>
          </a:r>
        </a:p>
      </dgm:t>
    </dgm:pt>
    <dgm:pt modelId="{EE807AF6-1EFF-498F-BBEE-7226CAFF2D02}" type="parTrans" cxnId="{E2231082-4F60-4ADB-A022-F6C5E68E7D3E}">
      <dgm:prSet/>
      <dgm:spPr/>
      <dgm:t>
        <a:bodyPr/>
        <a:lstStyle/>
        <a:p>
          <a:endParaRPr lang="en-US"/>
        </a:p>
      </dgm:t>
    </dgm:pt>
    <dgm:pt modelId="{B4CBB46C-337E-4053-A549-44B667B51BD3}" type="sibTrans" cxnId="{E2231082-4F60-4ADB-A022-F6C5E68E7D3E}">
      <dgm:prSet/>
      <dgm:spPr/>
      <dgm:t>
        <a:bodyPr/>
        <a:lstStyle/>
        <a:p>
          <a:endParaRPr lang="en-US"/>
        </a:p>
      </dgm:t>
    </dgm:pt>
    <dgm:pt modelId="{782CB4E8-DAA5-44CB-880F-9F30B6A4BBFB}">
      <dgm:prSet custT="1"/>
      <dgm:spPr/>
      <dgm:t>
        <a:bodyPr/>
        <a:lstStyle/>
        <a:p>
          <a:r>
            <a:rPr lang="en-US" sz="3200" dirty="0"/>
            <a:t>Innovation &amp; Adaptation </a:t>
          </a:r>
        </a:p>
      </dgm:t>
    </dgm:pt>
    <dgm:pt modelId="{AA38E744-99C4-48F5-A264-465F106AB800}" type="parTrans" cxnId="{26C6C79E-B8A9-4878-865B-2FE96A65623C}">
      <dgm:prSet/>
      <dgm:spPr/>
      <dgm:t>
        <a:bodyPr/>
        <a:lstStyle/>
        <a:p>
          <a:endParaRPr lang="en-US"/>
        </a:p>
      </dgm:t>
    </dgm:pt>
    <dgm:pt modelId="{598A58AC-B632-4F4B-97FD-18127FADCAF6}" type="sibTrans" cxnId="{26C6C79E-B8A9-4878-865B-2FE96A65623C}">
      <dgm:prSet/>
      <dgm:spPr/>
      <dgm:t>
        <a:bodyPr/>
        <a:lstStyle/>
        <a:p>
          <a:endParaRPr lang="en-US"/>
        </a:p>
      </dgm:t>
    </dgm:pt>
    <dgm:pt modelId="{C5459D1B-5482-4134-8801-6B694F9EBD5A}">
      <dgm:prSet custT="1"/>
      <dgm:spPr/>
      <dgm:t>
        <a:bodyPr/>
        <a:lstStyle/>
        <a:p>
          <a:r>
            <a:rPr lang="en-US" sz="3200" dirty="0"/>
            <a:t>Member Organization</a:t>
          </a:r>
        </a:p>
      </dgm:t>
    </dgm:pt>
    <dgm:pt modelId="{C4AAE762-042E-45C5-9B90-E633053C8908}" type="parTrans" cxnId="{D0507B29-2713-4513-B649-CEF17B251B8D}">
      <dgm:prSet/>
      <dgm:spPr/>
      <dgm:t>
        <a:bodyPr/>
        <a:lstStyle/>
        <a:p>
          <a:endParaRPr lang="en-US"/>
        </a:p>
      </dgm:t>
    </dgm:pt>
    <dgm:pt modelId="{BE65B880-7CD0-4AC9-97CC-DFB75578DDFD}" type="sibTrans" cxnId="{D0507B29-2713-4513-B649-CEF17B251B8D}">
      <dgm:prSet/>
      <dgm:spPr/>
      <dgm:t>
        <a:bodyPr/>
        <a:lstStyle/>
        <a:p>
          <a:endParaRPr lang="en-US"/>
        </a:p>
      </dgm:t>
    </dgm:pt>
    <dgm:pt modelId="{31D53460-6B0B-4778-AC25-E4D330812F43}">
      <dgm:prSet custT="1"/>
      <dgm:spPr/>
      <dgm:t>
        <a:bodyPr/>
        <a:lstStyle/>
        <a:p>
          <a:r>
            <a:rPr lang="en-US" sz="3200" dirty="0"/>
            <a:t>Mobility Education</a:t>
          </a:r>
        </a:p>
      </dgm:t>
    </dgm:pt>
    <dgm:pt modelId="{E8EFA86E-48FA-486C-9E26-37D67E59BBB3}" type="parTrans" cxnId="{FBD4FB20-CD41-47C4-A41D-4EB31ECE252D}">
      <dgm:prSet/>
      <dgm:spPr/>
      <dgm:t>
        <a:bodyPr/>
        <a:lstStyle/>
        <a:p>
          <a:endParaRPr lang="en-US"/>
        </a:p>
      </dgm:t>
    </dgm:pt>
    <dgm:pt modelId="{96434F18-DD19-40F5-A047-A96FF608C396}" type="sibTrans" cxnId="{FBD4FB20-CD41-47C4-A41D-4EB31ECE252D}">
      <dgm:prSet/>
      <dgm:spPr/>
      <dgm:t>
        <a:bodyPr/>
        <a:lstStyle/>
        <a:p>
          <a:endParaRPr lang="en-US"/>
        </a:p>
      </dgm:t>
    </dgm:pt>
    <dgm:pt modelId="{FF7687B8-CC7D-4B02-9A0B-26AAB827CE31}" type="pres">
      <dgm:prSet presAssocID="{9EE2FD4D-3113-4876-B5DD-35710A813962}" presName="linear" presStyleCnt="0">
        <dgm:presLayoutVars>
          <dgm:animLvl val="lvl"/>
          <dgm:resizeHandles val="exact"/>
        </dgm:presLayoutVars>
      </dgm:prSet>
      <dgm:spPr/>
    </dgm:pt>
    <dgm:pt modelId="{28DF7A1C-E79D-437C-AF40-054562028572}" type="pres">
      <dgm:prSet presAssocID="{63F3BB08-821F-464B-A4A3-9BBC0071BFA8}" presName="parentText" presStyleLbl="node1" presStyleIdx="0" presStyleCnt="1" custAng="10800000" custFlipVert="1" custScaleY="95962" custLinFactNeighborY="-27348">
        <dgm:presLayoutVars>
          <dgm:chMax val="0"/>
          <dgm:bulletEnabled val="1"/>
        </dgm:presLayoutVars>
      </dgm:prSet>
      <dgm:spPr/>
    </dgm:pt>
    <dgm:pt modelId="{DE9DC4FB-8FC5-4609-BFAC-B4F4BD9B3016}" type="pres">
      <dgm:prSet presAssocID="{63F3BB08-821F-464B-A4A3-9BBC0071BFA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23F7D01-F43D-4FDA-B1AA-A6C27F061F90}" srcId="{9EE2FD4D-3113-4876-B5DD-35710A813962}" destId="{63F3BB08-821F-464B-A4A3-9BBC0071BFA8}" srcOrd="0" destOrd="0" parTransId="{075FBEA5-6094-4DC2-AB9D-7A189FC394EF}" sibTransId="{3B05D25D-18E9-4986-8CBC-E53B1A155B90}"/>
    <dgm:cxn modelId="{80C0190B-1D1D-4653-948D-0034584C8E4E}" type="presOf" srcId="{782CB4E8-DAA5-44CB-880F-9F30B6A4BBFB}" destId="{DE9DC4FB-8FC5-4609-BFAC-B4F4BD9B3016}" srcOrd="0" destOrd="4" presId="urn:microsoft.com/office/officeart/2005/8/layout/vList2"/>
    <dgm:cxn modelId="{95378515-26D4-4B46-9177-931FFAAE4A87}" type="presOf" srcId="{31D53460-6B0B-4778-AC25-E4D330812F43}" destId="{DE9DC4FB-8FC5-4609-BFAC-B4F4BD9B3016}" srcOrd="0" destOrd="0" presId="urn:microsoft.com/office/officeart/2005/8/layout/vList2"/>
    <dgm:cxn modelId="{0AD3F718-D56E-4876-9E36-9C922E5BB30E}" type="presOf" srcId="{D5222B1B-A04C-4563-B338-874C2978BCB9}" destId="{DE9DC4FB-8FC5-4609-BFAC-B4F4BD9B3016}" srcOrd="0" destOrd="3" presId="urn:microsoft.com/office/officeart/2005/8/layout/vList2"/>
    <dgm:cxn modelId="{FBD4FB20-CD41-47C4-A41D-4EB31ECE252D}" srcId="{63F3BB08-821F-464B-A4A3-9BBC0071BFA8}" destId="{31D53460-6B0B-4778-AC25-E4D330812F43}" srcOrd="0" destOrd="0" parTransId="{E8EFA86E-48FA-486C-9E26-37D67E59BBB3}" sibTransId="{96434F18-DD19-40F5-A047-A96FF608C396}"/>
    <dgm:cxn modelId="{D0507B29-2713-4513-B649-CEF17B251B8D}" srcId="{63F3BB08-821F-464B-A4A3-9BBC0071BFA8}" destId="{C5459D1B-5482-4134-8801-6B694F9EBD5A}" srcOrd="1" destOrd="0" parTransId="{C4AAE762-042E-45C5-9B90-E633053C8908}" sibTransId="{BE65B880-7CD0-4AC9-97CC-DFB75578DDFD}"/>
    <dgm:cxn modelId="{2FF7F92A-2E8E-4B7E-A333-CD03CA32ADD8}" type="presOf" srcId="{9EE2FD4D-3113-4876-B5DD-35710A813962}" destId="{FF7687B8-CC7D-4B02-9A0B-26AAB827CE31}" srcOrd="0" destOrd="0" presId="urn:microsoft.com/office/officeart/2005/8/layout/vList2"/>
    <dgm:cxn modelId="{6BB6B933-A96C-4226-90C7-20123304603E}" type="presOf" srcId="{63F3BB08-821F-464B-A4A3-9BBC0071BFA8}" destId="{28DF7A1C-E79D-437C-AF40-054562028572}" srcOrd="0" destOrd="0" presId="urn:microsoft.com/office/officeart/2005/8/layout/vList2"/>
    <dgm:cxn modelId="{F0696C5B-561F-4B57-A0FD-DFC5D5CB92D2}" srcId="{63F3BB08-821F-464B-A4A3-9BBC0071BFA8}" destId="{89DD185F-09A4-492F-8B5C-39501EAB8014}" srcOrd="2" destOrd="0" parTransId="{E36D2912-6DE1-463D-B5EE-8AF4CE637C79}" sibTransId="{78FB226E-02EA-408C-B794-056787E37CA3}"/>
    <dgm:cxn modelId="{91C7686F-7D79-426D-A467-E5D01A89411E}" type="presOf" srcId="{C5459D1B-5482-4134-8801-6B694F9EBD5A}" destId="{DE9DC4FB-8FC5-4609-BFAC-B4F4BD9B3016}" srcOrd="0" destOrd="1" presId="urn:microsoft.com/office/officeart/2005/8/layout/vList2"/>
    <dgm:cxn modelId="{8330DC73-C372-4462-9FA5-4D46B7898DFA}" type="presOf" srcId="{89DD185F-09A4-492F-8B5C-39501EAB8014}" destId="{DE9DC4FB-8FC5-4609-BFAC-B4F4BD9B3016}" srcOrd="0" destOrd="2" presId="urn:microsoft.com/office/officeart/2005/8/layout/vList2"/>
    <dgm:cxn modelId="{E2231082-4F60-4ADB-A022-F6C5E68E7D3E}" srcId="{63F3BB08-821F-464B-A4A3-9BBC0071BFA8}" destId="{D5222B1B-A04C-4563-B338-874C2978BCB9}" srcOrd="3" destOrd="0" parTransId="{EE807AF6-1EFF-498F-BBEE-7226CAFF2D02}" sibTransId="{B4CBB46C-337E-4053-A549-44B667B51BD3}"/>
    <dgm:cxn modelId="{26C6C79E-B8A9-4878-865B-2FE96A65623C}" srcId="{63F3BB08-821F-464B-A4A3-9BBC0071BFA8}" destId="{782CB4E8-DAA5-44CB-880F-9F30B6A4BBFB}" srcOrd="4" destOrd="0" parTransId="{AA38E744-99C4-48F5-A264-465F106AB800}" sibTransId="{598A58AC-B632-4F4B-97FD-18127FADCAF6}"/>
    <dgm:cxn modelId="{67EE9364-48C0-4A1A-AD2B-FC695DC6645C}" type="presParOf" srcId="{FF7687B8-CC7D-4B02-9A0B-26AAB827CE31}" destId="{28DF7A1C-E79D-437C-AF40-054562028572}" srcOrd="0" destOrd="0" presId="urn:microsoft.com/office/officeart/2005/8/layout/vList2"/>
    <dgm:cxn modelId="{347FBF12-ADA9-4842-88A3-1C986C91AD72}" type="presParOf" srcId="{FF7687B8-CC7D-4B02-9A0B-26AAB827CE31}" destId="{DE9DC4FB-8FC5-4609-BFAC-B4F4BD9B30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F7A1C-E79D-437C-AF40-054562028572}">
      <dsp:nvSpPr>
        <dsp:cNvPr id="0" name=""/>
        <dsp:cNvSpPr/>
      </dsp:nvSpPr>
      <dsp:spPr>
        <a:xfrm rot="10800000" flipV="1">
          <a:off x="0" y="172830"/>
          <a:ext cx="5029199" cy="11676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MaaS</a:t>
          </a:r>
        </a:p>
      </dsp:txBody>
      <dsp:txXfrm rot="-10800000">
        <a:off x="57001" y="229831"/>
        <a:ext cx="4915197" cy="1053663"/>
      </dsp:txXfrm>
    </dsp:sp>
    <dsp:sp modelId="{DE9DC4FB-8FC5-4609-BFAC-B4F4BD9B3016}">
      <dsp:nvSpPr>
        <dsp:cNvPr id="0" name=""/>
        <dsp:cNvSpPr/>
      </dsp:nvSpPr>
      <dsp:spPr>
        <a:xfrm>
          <a:off x="0" y="2058032"/>
          <a:ext cx="5029199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7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Mobility Education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Member Organization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Financial Services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Customer Services 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Innovation &amp; Adaptation </a:t>
          </a:r>
        </a:p>
      </dsp:txBody>
      <dsp:txXfrm>
        <a:off x="0" y="2058032"/>
        <a:ext cx="5029199" cy="2623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7180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3"/>
            <a:ext cx="297180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7"/>
            <a:ext cx="297180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577"/>
            <a:ext cx="297180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DF2D34-0125-4151-8232-3EA495049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65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7180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3"/>
            <a:ext cx="297180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392"/>
            <a:ext cx="5486400" cy="418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7"/>
            <a:ext cx="297180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577"/>
            <a:ext cx="297180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F1B1D1-ED3E-4D85-817B-D8319CBE7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668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104 population. Regional economic growth center based on Higher Education, Manufacturing &amp; Hi Tech, Tourism, Health Care &amp; Agriculture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12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394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40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467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91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On-Ramp program provides technical assistance through the Shared Use Mobility Center of Chicago to create a business model for a Maas pilot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8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AFBB4-7088-4522-881D-1D54EF879DE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43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69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4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07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Rural household. </a:t>
            </a:r>
            <a:r>
              <a:rPr lang="en-US" dirty="0" err="1"/>
              <a:t>Walkscore</a:t>
            </a:r>
            <a:r>
              <a:rPr lang="en-US" dirty="0"/>
              <a:t> =0. No bus</a:t>
            </a:r>
            <a:r>
              <a:rPr lang="en-US" baseline="0" dirty="0"/>
              <a:t> service. </a:t>
            </a:r>
          </a:p>
          <a:p>
            <a:endParaRPr lang="en-US" baseline="0" dirty="0"/>
          </a:p>
          <a:p>
            <a:r>
              <a:rPr lang="en-US" baseline="0" dirty="0"/>
              <a:t>Volunteer driver revenue works out to 37 one-trips per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56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AFBB4-7088-4522-881D-1D54EF879DE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76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34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8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AFFA1F-F695-4A1C-B5F2-4A1AAE91F4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A69CD-151C-4E82-868D-06681BAB3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9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A644-3800-4A88-B8D4-727D40B6E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3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60C256-9289-4659-B897-CB9256515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55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5D7919-3A30-4C95-A894-8A39FFAA8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0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39663-645A-43C0-A8C7-669E5A623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3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A95CC-822B-461E-8B5A-7FFB49E02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E23B3-EF7D-4E51-85D7-D206850BA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0CFA-8088-40CA-866A-4C320AE72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51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FF971-E09C-4CB8-AC6A-5CF52461D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4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A0EC-6406-456E-B071-E2CB9308E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08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32C6-ACBC-408B-B62C-5971CC0B9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333E4-D645-4E30-997F-AFBCABAE1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18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5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B8615A-8FF3-4218-89D6-2E56D40D67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ShFsSFb-Y&amp;index=1&amp;list=PLBh9h0LWoawphbpUvC1DofjagNqG1Qdf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rategyzer.com/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dwight.mengel@dfa.state.ny.u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565" y="4572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/>
              <a:t>Developing a Business Model for Mobility-as-a-Service </a:t>
            </a:r>
            <a:br>
              <a:rPr lang="en-US" altLang="en-US" sz="4000" dirty="0"/>
            </a:b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10865" y="215801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Serving Small Urban &amp; Rural Communities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0" cy="35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3F247B-4C2D-4052-81D1-66761729F990}"/>
              </a:ext>
            </a:extLst>
          </p:cNvPr>
          <p:cNvSpPr txBox="1"/>
          <p:nvPr/>
        </p:nvSpPr>
        <p:spPr>
          <a:xfrm>
            <a:off x="1219200" y="17526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good idea needs a process to develop, refine and adapt as a  business model.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5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F3D495F-17CC-42B5-93AC-9894BF49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7239000" cy="495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62EFFA-43F2-4989-92CF-759899308978}"/>
              </a:ext>
            </a:extLst>
          </p:cNvPr>
          <p:cNvSpPr txBox="1"/>
          <p:nvPr/>
        </p:nvSpPr>
        <p:spPr>
          <a:xfrm>
            <a:off x="838200" y="539406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Getting from Business Idea to Business Model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ACD9A-42AD-4454-8C0D-BC9B471ADF81}"/>
              </a:ext>
            </a:extLst>
          </p:cNvPr>
          <p:cNvSpPr txBox="1"/>
          <p:nvPr/>
        </p:nvSpPr>
        <p:spPr>
          <a:xfrm>
            <a:off x="838200" y="612324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5"/>
              </a:rPr>
              <a:t>https://strategyzer.com/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82000" cy="2438400"/>
          </a:xfrm>
        </p:spPr>
        <p:txBody>
          <a:bodyPr/>
          <a:lstStyle/>
          <a:p>
            <a:pPr marL="609600" indent="-609600" algn="ctr">
              <a:buFont typeface="Wingdings" panose="05000000000000000000" pitchFamily="2" charset="2"/>
              <a:buNone/>
            </a:pPr>
            <a:r>
              <a:rPr lang="en-US" altLang="en-US" sz="2800" dirty="0"/>
              <a:t>Dwight Mengel, Chief Transportation Planner</a:t>
            </a:r>
          </a:p>
          <a:p>
            <a:pPr marL="609600" indent="-609600" algn="ctr">
              <a:buFont typeface="Wingdings" panose="05000000000000000000" pitchFamily="2" charset="2"/>
              <a:buNone/>
            </a:pPr>
            <a:r>
              <a:rPr lang="en-US" altLang="en-US" sz="2800" dirty="0"/>
              <a:t>Tompkins County </a:t>
            </a:r>
            <a:r>
              <a:rPr lang="en-US" altLang="en-US" sz="2800" dirty="0" err="1"/>
              <a:t>Dept</a:t>
            </a:r>
            <a:r>
              <a:rPr lang="en-US" altLang="en-US" sz="2800" dirty="0"/>
              <a:t> of Social Services</a:t>
            </a:r>
          </a:p>
          <a:p>
            <a:pPr marL="609600" indent="-609600" algn="ctr">
              <a:buFont typeface="Wingdings" panose="05000000000000000000" pitchFamily="2" charset="2"/>
              <a:buNone/>
            </a:pPr>
            <a:r>
              <a:rPr lang="en-US" altLang="en-US" sz="2800" dirty="0"/>
              <a:t>Ithaca, NY </a:t>
            </a:r>
          </a:p>
          <a:p>
            <a:pPr marL="609600" indent="-609600" algn="ctr">
              <a:buFont typeface="Wingdings" panose="05000000000000000000" pitchFamily="2" charset="2"/>
              <a:buNone/>
            </a:pPr>
            <a:r>
              <a:rPr lang="en-US" altLang="en-US" sz="2800" dirty="0"/>
              <a:t>607-274-5605</a:t>
            </a:r>
          </a:p>
          <a:p>
            <a:pPr marL="609600" indent="-609600" algn="ctr">
              <a:buFont typeface="Wingdings" panose="05000000000000000000" pitchFamily="2" charset="2"/>
              <a:buNone/>
            </a:pPr>
            <a:r>
              <a:rPr lang="en-US" altLang="en-US" sz="2800" dirty="0">
                <a:hlinkClick r:id="rId3"/>
              </a:rPr>
              <a:t>dwight.mengel@dfa.state.ny.us</a:t>
            </a:r>
            <a:endParaRPr lang="en-US" altLang="en-US" sz="2800" dirty="0"/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609600" indent="-609600"/>
            <a:endParaRPr lang="en-US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" y="15074"/>
            <a:ext cx="4099072" cy="152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3" y="1547699"/>
            <a:ext cx="4114800" cy="184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07" y="731446"/>
            <a:ext cx="3086428" cy="265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0"/>
            <a:ext cx="2900474" cy="145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7" y="1561893"/>
            <a:ext cx="766655" cy="7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06" y="22280"/>
            <a:ext cx="2166594" cy="14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56690"/>
            <a:ext cx="20002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89" y="1551226"/>
            <a:ext cx="784782" cy="78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53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"/>
            <a:ext cx="8229600" cy="960438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100274"/>
              </p:ext>
            </p:extLst>
          </p:nvPr>
        </p:nvGraphicFramePr>
        <p:xfrm>
          <a:off x="152400" y="762000"/>
          <a:ext cx="8749284" cy="588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284">
                  <a:extLst>
                    <a:ext uri="{9D8B030D-6E8A-4147-A177-3AD203B41FA5}">
                      <a16:colId xmlns:a16="http://schemas.microsoft.com/office/drawing/2014/main" val="126784925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613161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77350"/>
                  </a:ext>
                </a:extLst>
              </a:tr>
              <a:tr h="497522">
                <a:tc>
                  <a:txBody>
                    <a:bodyPr/>
                    <a:lstStyle/>
                    <a:p>
                      <a:r>
                        <a:rPr lang="en-US" sz="1600" dirty="0"/>
                        <a:t>Business Model Canvas - </a:t>
                      </a:r>
                      <a:r>
                        <a:rPr lang="en-US" sz="1600" dirty="0" err="1"/>
                        <a:t>Strategyzer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https://strategyzer.com/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258264"/>
                  </a:ext>
                </a:extLst>
              </a:tr>
              <a:tr h="497522">
                <a:tc>
                  <a:txBody>
                    <a:bodyPr/>
                    <a:lstStyle/>
                    <a:p>
                      <a:r>
                        <a:rPr lang="en-US" sz="1600" dirty="0"/>
                        <a:t>Mobility-as-a-Service (MaaS Alliance)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https://maas-alliance.eu/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5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MaaS Global  (Finland, UK) Whim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https://maas.global/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6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Way2Go</a:t>
                      </a:r>
                      <a:r>
                        <a:rPr lang="en-US" sz="1600" baseline="0" dirty="0"/>
                        <a:t> Community Mobility Education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http://ccetompkins.org/community/way2go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4583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dirty="0"/>
                        <a:t>Housing + Transportation Cost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https://htaindex.cnt.org/map/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0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           Tompkins Co. H+T Index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http://ccetompkins.org/community/way2go/true-cost-tompkins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52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ESRI</a:t>
                      </a:r>
                      <a:r>
                        <a:rPr lang="en-US" sz="1600" baseline="0" dirty="0"/>
                        <a:t> Tapestry Segmentation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http://www.esri.com/landing-pages/tapestry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287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Regional Mobility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https://www.movetogetherny.org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84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Ithaca </a:t>
                      </a:r>
                      <a:r>
                        <a:rPr lang="en-US" sz="1600" dirty="0" err="1"/>
                        <a:t>Carshare</a:t>
                      </a:r>
                      <a:r>
                        <a:rPr lang="en-US" sz="1600" dirty="0"/>
                        <a:t>  (community non-profit)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http://www.ithacacarshare.org/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54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TCAT Public Transit</a:t>
                      </a:r>
                      <a:r>
                        <a:rPr lang="en-US" sz="1600" baseline="0" dirty="0"/>
                        <a:t>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https://www.tcatbus.com/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Tompkins County Coordinated </a:t>
                      </a:r>
                    </a:p>
                    <a:p>
                      <a:r>
                        <a:rPr lang="en-US" sz="1600" dirty="0"/>
                        <a:t>Transportation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http://www.tccoordinatedplan.org/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3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National Center for Mobility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http://nationalcenterformobilitymanagement.org/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7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7103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F494889-7FC2-4CBF-97FD-45376214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297734"/>
            <a:ext cx="1481390" cy="3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1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00ACB-C264-438C-8C0A-2DC0B71065BF}"/>
              </a:ext>
            </a:extLst>
          </p:cNvPr>
          <p:cNvSpPr txBox="1"/>
          <p:nvPr/>
        </p:nvSpPr>
        <p:spPr>
          <a:xfrm>
            <a:off x="1066800" y="381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2018, Tompkins County’s MaaS proposal was selected for FTA’s Mobility on Demand On-Ramp Program.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59607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2269"/>
            <a:ext cx="3019805" cy="550226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</a:rPr>
              <a:t>Value Propositions</a:t>
            </a:r>
          </a:p>
        </p:txBody>
      </p:sp>
      <p:graphicFrame>
        <p:nvGraphicFramePr>
          <p:cNvPr id="68613" name="Rectangle 3">
            <a:extLst>
              <a:ext uri="{FF2B5EF4-FFF2-40B4-BE49-F238E27FC236}">
                <a16:creationId xmlns:a16="http://schemas.microsoft.com/office/drawing/2014/main" id="{61610965-4AB6-498B-A550-49792CBCD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92348"/>
              </p:ext>
            </p:extLst>
          </p:nvPr>
        </p:nvGraphicFramePr>
        <p:xfrm>
          <a:off x="3810000" y="642938"/>
          <a:ext cx="502920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E51D-F24B-41D3-82B8-58DA4B79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of Mobility Services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5AC685-B70D-4B80-9695-4524766C0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232" y="1450589"/>
            <a:ext cx="8677536" cy="51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5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772" name="Group 3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7116938"/>
              </p:ext>
            </p:extLst>
          </p:nvPr>
        </p:nvGraphicFramePr>
        <p:xfrm>
          <a:off x="685800" y="228600"/>
          <a:ext cx="7696200" cy="6403978"/>
        </p:xfrm>
        <a:graphic>
          <a:graphicData uri="http://schemas.openxmlformats.org/drawingml/2006/table">
            <a:tbl>
              <a:tblPr/>
              <a:tblGrid>
                <a:gridCol w="468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 Menu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Adult Bus Pass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450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Annual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Youth Bus Pass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110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Annual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Ithaca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Carshare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"Its my car" Plan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8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Ithaca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Carshare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"Just in Case" Plan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  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Rental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55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Taxi trip - City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8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Urban Trip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Taxi trip - Rural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20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Rural Trip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Maintenance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50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Voucher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Bike Purchase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2,000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Bike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 Purchase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700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Bike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Rideshare Driver – Miles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0.54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Rideshare Rider – Miles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0.15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Mile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8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GADABOUT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Paratransit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$            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Vanpool Membership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125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Month/Seat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Guaranteed Ride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30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Annual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8" y="5791200"/>
            <a:ext cx="7805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7" y="659742"/>
            <a:ext cx="960113" cy="7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8" y="1444625"/>
            <a:ext cx="713581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9" y="3672919"/>
            <a:ext cx="125959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6" y="4716177"/>
            <a:ext cx="1264913" cy="69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3" y="2610440"/>
            <a:ext cx="1241437" cy="8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Small City Household</a:t>
            </a:r>
            <a:br>
              <a:rPr lang="en-US" altLang="en-US" dirty="0"/>
            </a:br>
            <a:r>
              <a:rPr lang="en-US" altLang="en-US" sz="2400" dirty="0"/>
              <a:t>1 car, 2 adults, 1 youth, </a:t>
            </a:r>
            <a:r>
              <a:rPr lang="en-US" altLang="en-US" sz="2400" dirty="0" err="1"/>
              <a:t>Walkscore</a:t>
            </a:r>
            <a:r>
              <a:rPr lang="en-US" altLang="en-US" sz="2400" dirty="0"/>
              <a:t> = 96</a:t>
            </a:r>
          </a:p>
        </p:txBody>
      </p:sp>
      <p:graphicFrame>
        <p:nvGraphicFramePr>
          <p:cNvPr id="205844" name="Group 10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51632289"/>
              </p:ext>
            </p:extLst>
          </p:nvPr>
        </p:nvGraphicFramePr>
        <p:xfrm>
          <a:off x="1371600" y="1600200"/>
          <a:ext cx="6172200" cy="4267200"/>
        </p:xfrm>
        <a:graphic>
          <a:graphicData uri="http://schemas.openxmlformats.org/drawingml/2006/table">
            <a:tbl>
              <a:tblPr/>
              <a:tblGrid>
                <a:gridCol w="477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Small City Family Mobility Budget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Carshare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900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Bus Passes (2)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560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Taxi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192 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Maintenance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100 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Guaranteed Ride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30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Support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178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Total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1,960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Payment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163 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335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4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dirty="0"/>
              <a:t>Rural Household</a:t>
            </a:r>
            <a:br>
              <a:rPr lang="en-US" altLang="en-US" dirty="0"/>
            </a:br>
            <a:r>
              <a:rPr lang="en-US" altLang="en-US" sz="2400" dirty="0"/>
              <a:t>1 car, 2 adults, 1 child, </a:t>
            </a:r>
            <a:r>
              <a:rPr lang="en-US" altLang="en-US" sz="2400" dirty="0" err="1"/>
              <a:t>Walkscore</a:t>
            </a:r>
            <a:r>
              <a:rPr lang="en-US" altLang="en-US" sz="2400" dirty="0"/>
              <a:t> = 0</a:t>
            </a:r>
          </a:p>
        </p:txBody>
      </p:sp>
      <p:graphicFrame>
        <p:nvGraphicFramePr>
          <p:cNvPr id="198011" name="Group 3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335658"/>
              </p:ext>
            </p:extLst>
          </p:nvPr>
        </p:nvGraphicFramePr>
        <p:xfrm>
          <a:off x="1524000" y="1676400"/>
          <a:ext cx="6248400" cy="4343398"/>
        </p:xfrm>
        <a:graphic>
          <a:graphicData uri="http://schemas.openxmlformats.org/drawingml/2006/table">
            <a:tbl>
              <a:tblPr/>
              <a:tblGrid>
                <a:gridCol w="460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Rural Family Mobility Budget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Vanpool Membership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1,500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Carshare</a:t>
                      </a:r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(Discount Plan)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480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Taxi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200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Guaranteed Ride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  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Member Support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121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Volunteer Driver Revenue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(400)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Vanpool Program Subsidy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(600)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1,331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Monthly Payment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111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" y="152400"/>
            <a:ext cx="1947374" cy="111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17587"/>
          </a:xfrm>
        </p:spPr>
        <p:txBody>
          <a:bodyPr/>
          <a:lstStyle/>
          <a:p>
            <a:r>
              <a:rPr lang="en-US" altLang="en-US" sz="4000" dirty="0"/>
              <a:t>Value Propositions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82000" cy="541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Mobility Education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Member Organization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Member recruitment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Governance/ Operations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Financial Services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Individual Mobility Plans, estimates of annual use &amp; budget   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Monthly Budget Billing or Single Payments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Coordinate Fare Payment with mobility operators &amp; customers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Streamline how Public agencies purchase travel for clients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Credit volunteer driver mileage reimbursements as revenue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Credit employer subsidies as revenue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Customer Service</a:t>
            </a:r>
            <a:r>
              <a:rPr lang="en-US" sz="22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Concierge Service 24/7 &amp; Guaranteed Ride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Feedback to mobility operators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Business Co-Marketing &amp; Discounts</a:t>
            </a:r>
            <a:r>
              <a:rPr lang="en-US" sz="18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Capacity to adapt &amp; innovate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Increase supply of volunteers &amp; rideshare drivers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474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219200"/>
            <a:ext cx="6248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MaaS Organization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Mobility Payment Methods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Public Sector transactions, orders &amp; payments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Mobility Sales &amp; Budget Billing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Process payments to service providers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Member recruitment and customer service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Trip Management, Referral &amp; Fulfillment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Customer Experience Mapping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Concierge Service &amp; Guaranteed Ride 24/7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Marketing, Business Co-Marketing &amp; Discounts 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Technology Strategy – Smartphone Apps + vehicle location/arrivals + customer notifications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Continuous improvement of mobility services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04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An Incomplete list of Critical Issues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88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11607</TotalTime>
  <Words>642</Words>
  <Application>Microsoft Office PowerPoint</Application>
  <PresentationFormat>On-screen Show (4:3)</PresentationFormat>
  <Paragraphs>192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Ripple</vt:lpstr>
      <vt:lpstr>PowerPoint Presentation</vt:lpstr>
      <vt:lpstr>PowerPoint Presentation</vt:lpstr>
      <vt:lpstr>Value Propositions</vt:lpstr>
      <vt:lpstr>Family of Mobility Services</vt:lpstr>
      <vt:lpstr>PowerPoint Presentation</vt:lpstr>
      <vt:lpstr>Small City Household 1 car, 2 adults, 1 youth, Walkscore = 96</vt:lpstr>
      <vt:lpstr>Rural Household 1 car, 2 adults, 1 child, Walkscore = 0</vt:lpstr>
      <vt:lpstr>Value Propositions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TCAT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Mobility Agenda</dc:title>
  <dc:creator>Dwight Mengel</dc:creator>
  <cp:lastModifiedBy>Mengel, Dwight (DFA)</cp:lastModifiedBy>
  <cp:revision>431</cp:revision>
  <cp:lastPrinted>2018-11-07T14:25:35Z</cp:lastPrinted>
  <dcterms:created xsi:type="dcterms:W3CDTF">2006-02-14T03:36:58Z</dcterms:created>
  <dcterms:modified xsi:type="dcterms:W3CDTF">2018-11-07T14:27:34Z</dcterms:modified>
</cp:coreProperties>
</file>