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7010400" cy="92964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1" autoAdjust="0"/>
    <p:restoredTop sz="94706" autoAdjust="0"/>
  </p:normalViewPr>
  <p:slideViewPr>
    <p:cSldViewPr snapToGrid="0" snapToObjects="1" showGuides="1">
      <p:cViewPr>
        <p:scale>
          <a:sx n="100" d="100"/>
          <a:sy n="100" d="100"/>
        </p:scale>
        <p:origin x="11124" y="-7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6/9/2017</a:t>
            </a:fld>
            <a:endParaRPr lang="en-US" dirty="0"/>
          </a:p>
        </p:txBody>
      </p:sp>
      <p:sp>
        <p:nvSpPr>
          <p:cNvPr id="4" name="Slide Image Placeholder 3"/>
          <p:cNvSpPr>
            <a:spLocks noGrp="1" noRot="1" noChangeAspect="1"/>
          </p:cNvSpPr>
          <p:nvPr>
            <p:ph type="sldImg" idx="2"/>
          </p:nvPr>
        </p:nvSpPr>
        <p:spPr>
          <a:xfrm>
            <a:off x="600075" y="696913"/>
            <a:ext cx="581025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r>
                <a:rPr lang="en-US" sz="1600" dirty="0">
                  <a:solidFill>
                    <a:schemeClr val="bg1"/>
                  </a:solidFill>
                  <a:latin typeface="Trebuchet MS" pitchFamily="34" charset="0"/>
                </a:rPr>
                <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r>
                <a:rPr lang="en-US" sz="1600" b="1" baseline="0" dirty="0">
                  <a:solidFill>
                    <a:schemeClr val="bg1"/>
                  </a:solidFill>
                  <a:latin typeface="Trebuchet MS" pitchFamily="34" charset="0"/>
                </a:rPr>
                <a:t/>
              </a:r>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6"/>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6"/>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7"/>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25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10234" y="13433123"/>
                            <a:ext cx="1828800" cy="1117600"/>
                          </a:xfrm>
                          <a:prstGeom prst="rect">
                            <a:avLst/>
                          </a:prstGeom>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25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637523" y="13442246"/>
                            <a:ext cx="1828800" cy="1117600"/>
                          </a:xfrm>
                          <a:prstGeom prst="rect">
                            <a:avLst/>
                          </a:prstGeom>
                        </p:spPr>
                      </p:pic>
                    </p:oleObj>
                  </mc:Fallback>
                </mc:AlternateContent>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25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39540164" y="3976767"/>
                          <a:ext cx="5586150" cy="1716939"/>
                        </a:xfrm>
                        <a:prstGeom prst="rect">
                          <a:avLst/>
                        </a:prstGeom>
                      </p:spPr>
                    </p:pic>
                  </p:oleObj>
                </mc:Fallback>
              </mc:AlternateContent>
            </a:graphicData>
          </a:graphic>
        </p:graphicFrame>
        <p:pic>
          <p:nvPicPr>
            <p:cNvPr id="61" name="Picture 60"/>
            <p:cNvPicPr>
              <a:picLocks noChangeAspect="1"/>
            </p:cNvPicPr>
            <p:nvPr userDrawn="1"/>
          </p:nvPicPr>
          <p:blipFill>
            <a:blip r:embed="rId14"/>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25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37524683" y="12604371"/>
                          <a:ext cx="1482265" cy="825421"/>
                        </a:xfrm>
                        <a:prstGeom prst="rect">
                          <a:avLst/>
                        </a:prstGeom>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1" name="TextBox 40"/>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br>
              <a:rPr lang="en-US" sz="1400" dirty="0">
                <a:solidFill>
                  <a:schemeClr val="bg1"/>
                </a:solidFill>
              </a:rPr>
            </a:br>
            <a:r>
              <a:rPr lang="en-US" sz="1400" dirty="0">
                <a:solidFill>
                  <a:schemeClr val="bg1"/>
                </a:solidFill>
              </a:rPr>
              <a:t>2117 Fourth Street ,</a:t>
            </a:r>
            <a:r>
              <a:rPr lang="en-US" sz="1400" baseline="0" dirty="0">
                <a:solidFill>
                  <a:schemeClr val="bg1"/>
                </a:solidFill>
              </a:rPr>
              <a:t> Unit C</a:t>
            </a:r>
          </a:p>
          <a:p>
            <a:pPr marL="176213" indent="-4763">
              <a:lnSpc>
                <a:spcPct val="100000"/>
              </a:lnSpc>
            </a:pPr>
            <a:r>
              <a:rPr lang="en-US" sz="1400" baseline="0" dirty="0">
                <a:solidFill>
                  <a:schemeClr val="bg1"/>
                </a:solidFill>
              </a:rPr>
              <a:t>Berkeley CA 94710</a:t>
            </a:r>
            <a:br>
              <a:rPr lang="en-US" sz="1400" baseline="0" dirty="0">
                <a:solidFill>
                  <a:schemeClr val="bg1"/>
                </a:solidFill>
              </a:rPr>
            </a:br>
            <a:r>
              <a:rPr lang="en-US" sz="1400" b="1" baseline="0" dirty="0">
                <a:solidFill>
                  <a:srgbClr val="FFFF00"/>
                </a:solidFill>
              </a:rPr>
              <a:t>posterpresenter@gmail.com</a:t>
            </a:r>
            <a:endParaRPr lang="en-US" sz="1400" b="1" dirty="0">
              <a:solidFill>
                <a:srgbClr val="FFFF00"/>
              </a:solidFill>
            </a:endParaRPr>
          </a:p>
        </p:txBody>
      </p:sp>
      <p:sp>
        <p:nvSpPr>
          <p:cNvPr id="42"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28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28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r>
                <a:rPr lang="en-US" sz="1600" dirty="0">
                  <a:solidFill>
                    <a:schemeClr val="bg1"/>
                  </a:solidFill>
                  <a:latin typeface="Trebuchet MS" pitchFamily="34" charset="0"/>
                </a:rPr>
                <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r>
                <a:rPr lang="en-US" sz="1600" b="1" baseline="0" dirty="0">
                  <a:solidFill>
                    <a:schemeClr val="bg1"/>
                  </a:solidFill>
                  <a:latin typeface="Trebuchet MS" pitchFamily="34" charset="0"/>
                </a:rPr>
                <a:t/>
              </a:r>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3"/>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3"/>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4"/>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28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28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39" name="TextBox 38"/>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br>
              <a:rPr lang="en-US" sz="1400" dirty="0">
                <a:solidFill>
                  <a:schemeClr val="bg1"/>
                </a:solidFill>
              </a:rPr>
            </a:br>
            <a:r>
              <a:rPr lang="en-US" sz="1400" dirty="0">
                <a:solidFill>
                  <a:schemeClr val="bg1"/>
                </a:solidFill>
              </a:rPr>
              <a:t>2117 Fourth Street ,</a:t>
            </a:r>
            <a:r>
              <a:rPr lang="en-US" sz="1400" baseline="0" dirty="0">
                <a:solidFill>
                  <a:schemeClr val="bg1"/>
                </a:solidFill>
              </a:rPr>
              <a:t> Unit C</a:t>
            </a:r>
          </a:p>
          <a:p>
            <a:pPr marL="176213" indent="-4763">
              <a:lnSpc>
                <a:spcPct val="100000"/>
              </a:lnSpc>
            </a:pPr>
            <a:r>
              <a:rPr lang="en-US" sz="1400" baseline="0" dirty="0">
                <a:solidFill>
                  <a:schemeClr val="bg1"/>
                </a:solidFill>
              </a:rPr>
              <a:t>Berkeley CA 94710</a:t>
            </a:r>
            <a:br>
              <a:rPr lang="en-US" sz="1400" baseline="0" dirty="0">
                <a:solidFill>
                  <a:schemeClr val="bg1"/>
                </a:solidFill>
              </a:rPr>
            </a:br>
            <a:r>
              <a:rPr lang="en-US" sz="1400" b="1" baseline="0" dirty="0">
                <a:solidFill>
                  <a:srgbClr val="FFFF00"/>
                </a:solidFill>
              </a:rPr>
              <a:t>posterpresenter@gmail.com</a:t>
            </a:r>
            <a:endParaRPr lang="en-US" sz="1400" b="1" dirty="0">
              <a:solidFill>
                <a:srgbClr val="FFFF00"/>
              </a:solidFill>
            </a:endParaRPr>
          </a:p>
        </p:txBody>
      </p:sp>
      <p:sp>
        <p:nvSpPr>
          <p:cNvPr id="43"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30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30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r>
                <a:rPr lang="en-US" sz="1600" dirty="0">
                  <a:solidFill>
                    <a:schemeClr val="bg1"/>
                  </a:solidFill>
                  <a:latin typeface="Trebuchet MS" pitchFamily="34" charset="0"/>
                </a:rPr>
                <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r>
                <a:rPr lang="en-US" sz="1600" b="1" baseline="0" dirty="0">
                  <a:solidFill>
                    <a:schemeClr val="bg1"/>
                  </a:solidFill>
                  <a:latin typeface="Trebuchet MS" pitchFamily="34" charset="0"/>
                </a:rPr>
                <a:t/>
              </a:r>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3"/>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3"/>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4"/>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30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30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37" name="TextBox 36"/>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br>
              <a:rPr lang="en-US" sz="1400" dirty="0">
                <a:solidFill>
                  <a:schemeClr val="bg1"/>
                </a:solidFill>
              </a:rPr>
            </a:br>
            <a:r>
              <a:rPr lang="en-US" sz="1400" dirty="0">
                <a:solidFill>
                  <a:schemeClr val="bg1"/>
                </a:solidFill>
              </a:rPr>
              <a:t>2117 Fourth Street ,</a:t>
            </a:r>
            <a:r>
              <a:rPr lang="en-US" sz="1400" baseline="0" dirty="0">
                <a:solidFill>
                  <a:schemeClr val="bg1"/>
                </a:solidFill>
              </a:rPr>
              <a:t> Unit C</a:t>
            </a:r>
          </a:p>
          <a:p>
            <a:pPr marL="176213" indent="-4763">
              <a:lnSpc>
                <a:spcPct val="100000"/>
              </a:lnSpc>
            </a:pPr>
            <a:r>
              <a:rPr lang="en-US" sz="1400" baseline="0" dirty="0">
                <a:solidFill>
                  <a:schemeClr val="bg1"/>
                </a:solidFill>
              </a:rPr>
              <a:t>Berkeley CA 94710</a:t>
            </a:r>
            <a:br>
              <a:rPr lang="en-US" sz="1400" baseline="0" dirty="0">
                <a:solidFill>
                  <a:schemeClr val="bg1"/>
                </a:solidFill>
              </a:rPr>
            </a:br>
            <a:r>
              <a:rPr lang="en-US" sz="1400" b="1" baseline="0" dirty="0">
                <a:solidFill>
                  <a:srgbClr val="FFFF00"/>
                </a:solidFill>
              </a:rPr>
              <a:t>posterpresenter@gmail.com</a:t>
            </a:r>
            <a:endParaRPr lang="en-US" sz="1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524" y="2894071"/>
            <a:ext cx="5822484" cy="5608477"/>
          </a:xfrm>
          <a:prstGeom prst="rect">
            <a:avLst/>
          </a:prstGeom>
        </p:spPr>
      </p:pic>
      <p:sp>
        <p:nvSpPr>
          <p:cNvPr id="298" name="Text Placeholder 297"/>
          <p:cNvSpPr>
            <a:spLocks noGrp="1"/>
          </p:cNvSpPr>
          <p:nvPr>
            <p:ph type="body" sz="quarter" idx="10"/>
          </p:nvPr>
        </p:nvSpPr>
        <p:spPr>
          <a:xfrm>
            <a:off x="570789" y="2837902"/>
            <a:ext cx="6285508" cy="13621298"/>
          </a:xfrm>
        </p:spPr>
        <p:txBody>
          <a:bodyPr/>
          <a:lstStyle/>
          <a:p>
            <a:r>
              <a:rPr lang="en-US" sz="2000" b="1" dirty="0">
                <a:solidFill>
                  <a:schemeClr val="tx1"/>
                </a:solidFill>
                <a:latin typeface="+mn-lt"/>
              </a:rPr>
              <a:t>Tompkins County Population: 104,871 (2016) </a:t>
            </a:r>
          </a:p>
          <a:p>
            <a:r>
              <a:rPr lang="en-US" sz="2000" b="1" dirty="0">
                <a:solidFill>
                  <a:schemeClr val="tx1"/>
                </a:solidFill>
                <a:latin typeface="+mn-lt"/>
              </a:rPr>
              <a:t>Economy: Higher Education, Manufacturing &amp; High Tech, Health Care, Tourism &amp; Agriculture.  </a:t>
            </a:r>
          </a:p>
          <a:p>
            <a:endParaRPr lang="en-US" sz="2000" b="1" dirty="0">
              <a:solidFill>
                <a:schemeClr val="tx1"/>
              </a:solidFill>
              <a:latin typeface="+mn-lt"/>
            </a:endParaRPr>
          </a:p>
          <a:p>
            <a:r>
              <a:rPr lang="en-US" sz="2000" b="1" u="sng" dirty="0">
                <a:solidFill>
                  <a:schemeClr val="tx1"/>
                </a:solidFill>
                <a:latin typeface="+mn-lt"/>
              </a:rPr>
              <a:t>Mobility Services (June 2017):</a:t>
            </a:r>
          </a:p>
          <a:p>
            <a:r>
              <a:rPr lang="en-US" sz="2000" b="1" dirty="0">
                <a:solidFill>
                  <a:schemeClr val="tx1"/>
                </a:solidFill>
                <a:latin typeface="+mn-lt"/>
              </a:rPr>
              <a:t>- Public Transit: 52 buses, 4 million passengers</a:t>
            </a:r>
          </a:p>
          <a:p>
            <a:r>
              <a:rPr lang="en-US" sz="2000" b="1" dirty="0">
                <a:solidFill>
                  <a:schemeClr val="tx1"/>
                </a:solidFill>
                <a:latin typeface="+mn-lt"/>
              </a:rPr>
              <a:t>- Paratransit: 28 buses, 60,000 passengers</a:t>
            </a:r>
          </a:p>
          <a:p>
            <a:r>
              <a:rPr lang="en-US" sz="2000" b="1" dirty="0">
                <a:solidFill>
                  <a:schemeClr val="tx1"/>
                </a:solidFill>
                <a:latin typeface="+mn-lt"/>
              </a:rPr>
              <a:t>(5) Taxis, Livery &amp; Limo Companies</a:t>
            </a:r>
          </a:p>
          <a:p>
            <a:r>
              <a:rPr lang="en-US" sz="2000" b="1" dirty="0">
                <a:solidFill>
                  <a:schemeClr val="tx1"/>
                </a:solidFill>
                <a:latin typeface="+mn-lt"/>
              </a:rPr>
              <a:t>(2+) Volunteer Driver Services</a:t>
            </a:r>
          </a:p>
          <a:p>
            <a:r>
              <a:rPr lang="en-US" sz="2000" b="1" dirty="0">
                <a:solidFill>
                  <a:schemeClr val="tx1"/>
                </a:solidFill>
                <a:latin typeface="+mn-lt"/>
              </a:rPr>
              <a:t>- Non-profit </a:t>
            </a:r>
            <a:r>
              <a:rPr lang="en-US" sz="2000" b="1" dirty="0" err="1">
                <a:solidFill>
                  <a:schemeClr val="tx1"/>
                </a:solidFill>
                <a:latin typeface="+mn-lt"/>
              </a:rPr>
              <a:t>Carshare</a:t>
            </a:r>
            <a:r>
              <a:rPr lang="en-US" sz="2000" b="1" dirty="0">
                <a:solidFill>
                  <a:schemeClr val="tx1"/>
                </a:solidFill>
                <a:latin typeface="+mn-lt"/>
              </a:rPr>
              <a:t> Company</a:t>
            </a:r>
          </a:p>
          <a:p>
            <a:r>
              <a:rPr lang="en-US" sz="2000" b="1" dirty="0">
                <a:solidFill>
                  <a:schemeClr val="tx1"/>
                </a:solidFill>
                <a:latin typeface="+mn-lt"/>
              </a:rPr>
              <a:t>- Regional Rideshare Program</a:t>
            </a:r>
          </a:p>
          <a:p>
            <a:r>
              <a:rPr lang="en-US" sz="2000" b="1" dirty="0">
                <a:solidFill>
                  <a:schemeClr val="tx1"/>
                </a:solidFill>
                <a:latin typeface="+mn-lt"/>
              </a:rPr>
              <a:t>(2) Commuter Bus routes from other counties</a:t>
            </a:r>
          </a:p>
          <a:p>
            <a:r>
              <a:rPr lang="en-US" sz="2000" b="1" dirty="0">
                <a:solidFill>
                  <a:schemeClr val="tx1"/>
                </a:solidFill>
                <a:latin typeface="+mn-lt"/>
              </a:rPr>
              <a:t>(5) Intercity Bus Services </a:t>
            </a:r>
          </a:p>
          <a:p>
            <a:r>
              <a:rPr lang="en-US" sz="2000" b="1" dirty="0">
                <a:solidFill>
                  <a:schemeClr val="tx1"/>
                </a:solidFill>
                <a:latin typeface="+mn-lt"/>
              </a:rPr>
              <a:t>- </a:t>
            </a:r>
            <a:r>
              <a:rPr lang="en-US" sz="2000" b="1" dirty="0" err="1">
                <a:solidFill>
                  <a:schemeClr val="tx1"/>
                </a:solidFill>
                <a:latin typeface="+mn-lt"/>
              </a:rPr>
              <a:t>Bikeshare</a:t>
            </a:r>
            <a:r>
              <a:rPr lang="en-US" sz="2000" b="1" dirty="0">
                <a:solidFill>
                  <a:schemeClr val="tx1"/>
                </a:solidFill>
                <a:latin typeface="+mn-lt"/>
              </a:rPr>
              <a:t> </a:t>
            </a:r>
          </a:p>
          <a:p>
            <a:r>
              <a:rPr lang="en-US" sz="2000" b="1" dirty="0">
                <a:solidFill>
                  <a:schemeClr val="tx1"/>
                </a:solidFill>
                <a:latin typeface="+mn-lt"/>
              </a:rPr>
              <a:t>(3+) Car Rental Companies</a:t>
            </a:r>
          </a:p>
          <a:p>
            <a:r>
              <a:rPr lang="en-US" sz="2000" b="1" dirty="0">
                <a:solidFill>
                  <a:schemeClr val="tx1"/>
                </a:solidFill>
                <a:latin typeface="+mn-lt"/>
              </a:rPr>
              <a:t>(2) Potential TNC’s in 2017 (Uber &amp; Lyft)</a:t>
            </a:r>
          </a:p>
          <a:p>
            <a:endParaRPr lang="en-US" sz="2000" b="1" dirty="0">
              <a:solidFill>
                <a:schemeClr val="tx1"/>
              </a:solidFill>
              <a:latin typeface="+mn-lt"/>
            </a:endParaRPr>
          </a:p>
          <a:p>
            <a:r>
              <a:rPr lang="en-US" sz="2000" b="1" u="sng" dirty="0">
                <a:solidFill>
                  <a:schemeClr val="tx1"/>
                </a:solidFill>
                <a:latin typeface="+mn-lt"/>
              </a:rPr>
              <a:t>Information Services (June 2017):</a:t>
            </a:r>
          </a:p>
          <a:p>
            <a:r>
              <a:rPr lang="en-US" sz="2000" b="1" dirty="0">
                <a:solidFill>
                  <a:schemeClr val="tx1"/>
                </a:solidFill>
                <a:latin typeface="+mn-lt"/>
              </a:rPr>
              <a:t>1-Call/1-Click – No centralized  trip reservations</a:t>
            </a:r>
          </a:p>
          <a:p>
            <a:r>
              <a:rPr lang="en-US" sz="2000" b="1" dirty="0">
                <a:solidFill>
                  <a:schemeClr val="tx1"/>
                </a:solidFill>
                <a:latin typeface="+mn-lt"/>
              </a:rPr>
              <a:t>- Consumer Mobility Information Program</a:t>
            </a:r>
          </a:p>
          <a:p>
            <a:r>
              <a:rPr lang="en-US" sz="2000" b="1" dirty="0">
                <a:solidFill>
                  <a:schemeClr val="tx1"/>
                </a:solidFill>
                <a:latin typeface="+mn-lt"/>
              </a:rPr>
              <a:t>2-1-1 Information &amp; Referral</a:t>
            </a:r>
          </a:p>
          <a:p>
            <a:r>
              <a:rPr lang="en-US" sz="2000" b="1" dirty="0">
                <a:solidFill>
                  <a:schemeClr val="tx1"/>
                </a:solidFill>
                <a:latin typeface="+mn-lt"/>
              </a:rPr>
              <a:t>- Regional Mobility Management Program </a:t>
            </a:r>
          </a:p>
          <a:p>
            <a:r>
              <a:rPr lang="en-US" sz="2000" b="1" dirty="0">
                <a:solidFill>
                  <a:schemeClr val="tx1"/>
                </a:solidFill>
                <a:latin typeface="+mn-lt"/>
              </a:rPr>
              <a:t>(2) Smartphone Apps – transit &amp; taxi</a:t>
            </a:r>
          </a:p>
          <a:p>
            <a:endParaRPr lang="en-US" sz="2000" b="1" dirty="0">
              <a:solidFill>
                <a:schemeClr val="tx1"/>
              </a:solidFill>
              <a:latin typeface="+mn-lt"/>
            </a:endParaRPr>
          </a:p>
          <a:p>
            <a:r>
              <a:rPr lang="en-US" sz="2000" b="1" u="sng" dirty="0">
                <a:solidFill>
                  <a:schemeClr val="tx1"/>
                </a:solidFill>
                <a:latin typeface="+mn-lt"/>
              </a:rPr>
              <a:t>Collaboration:</a:t>
            </a:r>
          </a:p>
          <a:p>
            <a:r>
              <a:rPr lang="en-US" sz="2000" b="1" dirty="0">
                <a:solidFill>
                  <a:schemeClr val="tx1"/>
                </a:solidFill>
                <a:latin typeface="+mn-lt"/>
              </a:rPr>
              <a:t>- Metropolitan Planning Organization (ITCTC)</a:t>
            </a:r>
          </a:p>
          <a:p>
            <a:r>
              <a:rPr lang="en-US" sz="2000" b="1" dirty="0">
                <a:solidFill>
                  <a:schemeClr val="tx1"/>
                </a:solidFill>
                <a:latin typeface="+mn-lt"/>
              </a:rPr>
              <a:t>- Coordinated Transportation Committee</a:t>
            </a:r>
          </a:p>
          <a:p>
            <a:r>
              <a:rPr lang="en-US" sz="2000" b="1" dirty="0">
                <a:solidFill>
                  <a:schemeClr val="tx1"/>
                </a:solidFill>
                <a:latin typeface="+mn-lt"/>
              </a:rPr>
              <a:t>- County Mobility Management Program</a:t>
            </a:r>
          </a:p>
          <a:p>
            <a:r>
              <a:rPr lang="en-US" sz="2000" b="1" dirty="0">
                <a:solidFill>
                  <a:schemeClr val="tx1"/>
                </a:solidFill>
                <a:latin typeface="+mn-lt"/>
              </a:rPr>
              <a:t>- Advocacy for walking/biking, bike repair &amp; festivals </a:t>
            </a:r>
          </a:p>
          <a:p>
            <a:r>
              <a:rPr lang="en-US" sz="2000" b="1" dirty="0">
                <a:solidFill>
                  <a:schemeClr val="tx1"/>
                </a:solidFill>
                <a:latin typeface="+mn-lt"/>
              </a:rPr>
              <a:t>- Network of Mobility Services, Higher Education,  Municipal, Non-Profit Agencies and Citizens</a:t>
            </a:r>
          </a:p>
          <a:p>
            <a:r>
              <a:rPr lang="en-US" sz="2000" b="1" dirty="0">
                <a:solidFill>
                  <a:schemeClr val="tx1"/>
                </a:solidFill>
                <a:latin typeface="+mn-lt"/>
              </a:rPr>
              <a:t>- Working Group on Transportation Equity &amp; Reducing  Environmental Impacts</a:t>
            </a:r>
          </a:p>
          <a:p>
            <a:r>
              <a:rPr lang="en-US" sz="2000" b="1" dirty="0">
                <a:solidFill>
                  <a:schemeClr val="tx1"/>
                </a:solidFill>
                <a:latin typeface="+mn-lt"/>
              </a:rPr>
              <a:t>- Working Group on re-entry of former inmates</a:t>
            </a:r>
          </a:p>
          <a:p>
            <a:r>
              <a:rPr lang="en-US" sz="2000" b="1" dirty="0">
                <a:solidFill>
                  <a:schemeClr val="tx1"/>
                </a:solidFill>
                <a:latin typeface="+mn-lt"/>
              </a:rPr>
              <a:t>- Working Group on transportation equity for rural &amp; low-income school pupils</a:t>
            </a:r>
          </a:p>
          <a:p>
            <a:pPr marL="342900" indent="-342900">
              <a:buFontTx/>
              <a:buChar char="-"/>
            </a:pPr>
            <a:endParaRPr lang="en-US" sz="2000" b="1" dirty="0">
              <a:latin typeface="+mn-lt"/>
            </a:endParaRPr>
          </a:p>
        </p:txBody>
      </p:sp>
      <p:sp>
        <p:nvSpPr>
          <p:cNvPr id="299" name="Text Placeholder 298"/>
          <p:cNvSpPr>
            <a:spLocks noGrp="1"/>
          </p:cNvSpPr>
          <p:nvPr>
            <p:ph type="body" sz="quarter" idx="11"/>
          </p:nvPr>
        </p:nvSpPr>
        <p:spPr>
          <a:xfrm>
            <a:off x="570789" y="2583342"/>
            <a:ext cx="6280547" cy="428684"/>
          </a:xfrm>
        </p:spPr>
        <p:txBody>
          <a:bodyPr/>
          <a:lstStyle/>
          <a:p>
            <a:r>
              <a:rPr lang="en-US" dirty="0">
                <a:solidFill>
                  <a:schemeClr val="tx1"/>
                </a:solidFill>
              </a:rPr>
              <a:t>BACKGROUND</a:t>
            </a:r>
          </a:p>
        </p:txBody>
      </p:sp>
      <p:sp>
        <p:nvSpPr>
          <p:cNvPr id="304" name="Text Placeholder 303"/>
          <p:cNvSpPr>
            <a:spLocks noGrp="1"/>
          </p:cNvSpPr>
          <p:nvPr>
            <p:ph type="body" sz="quarter" idx="21"/>
          </p:nvPr>
        </p:nvSpPr>
        <p:spPr>
          <a:xfrm>
            <a:off x="7241977" y="8711301"/>
            <a:ext cx="5197673" cy="7711988"/>
          </a:xfrm>
        </p:spPr>
        <p:txBody>
          <a:bodyPr/>
          <a:lstStyle/>
          <a:p>
            <a:pPr algn="ctr"/>
            <a:r>
              <a:rPr lang="en-US" sz="2400" b="1" dirty="0">
                <a:solidFill>
                  <a:schemeClr val="tx1"/>
                </a:solidFill>
                <a:latin typeface="Calibri"/>
              </a:rPr>
              <a:t>Mobility Coordination Center</a:t>
            </a: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One-Call/One Click Center + Operations </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information </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Manage trip reservations</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Operate demand response, shared ride services &amp; guaranteed ride.</a:t>
            </a:r>
          </a:p>
          <a:p>
            <a:pPr marL="342900" indent="-3429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Mobility-as-a-Service (</a:t>
            </a:r>
            <a:r>
              <a:rPr lang="en-US" sz="2000" dirty="0" err="1">
                <a:solidFill>
                  <a:schemeClr val="tx1"/>
                </a:solidFill>
                <a:latin typeface="Calibri" panose="020F0502020204030204" pitchFamily="34" charset="0"/>
                <a:cs typeface="Calibri" panose="020F0502020204030204" pitchFamily="34" charset="0"/>
              </a:rPr>
              <a:t>MaaS</a:t>
            </a:r>
            <a:r>
              <a:rPr lang="en-US" sz="2000" dirty="0">
                <a:solidFill>
                  <a:schemeClr val="tx1"/>
                </a:solidFill>
                <a:latin typeface="Calibri" panose="020F0502020204030204" pitchFamily="34" charset="0"/>
                <a:cs typeface="Calibri" panose="020F0502020204030204" pitchFamily="34" charset="0"/>
              </a:rPr>
              <a:t>)</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Resell bundles of mobility services to customers at a monthly price or per ride fee.</a:t>
            </a:r>
          </a:p>
          <a:p>
            <a:pPr marL="1191943" lvl="1" indent="-3429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Resolve trip failures &amp; complaints</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Include public sector supports and   trip purchasing (i.e. Dept. of Social Services)</a:t>
            </a:r>
            <a:endParaRPr lang="en-US" sz="20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Multi-model Community Trip Reservations</a:t>
            </a:r>
          </a:p>
          <a:p>
            <a:pPr marL="119194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Enable customers to book rides on existing trips by multiple operators &amp; services. Goal is to fill empty seats. An example is </a:t>
            </a:r>
            <a:r>
              <a:rPr lang="en-US" sz="2000" dirty="0" err="1">
                <a:latin typeface="Calibri" panose="020F0502020204030204" pitchFamily="34" charset="0"/>
                <a:cs typeface="Calibri" panose="020F0502020204030204" pitchFamily="34" charset="0"/>
              </a:rPr>
              <a:t>QRyde</a:t>
            </a:r>
            <a:r>
              <a:rPr lang="en-US" sz="20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(Qryde.com)</a:t>
            </a:r>
            <a:endParaRPr lang="en-US" sz="2000" dirty="0">
              <a:solidFill>
                <a:schemeClr val="tx1"/>
              </a:solidFill>
              <a:latin typeface="Calibri" panose="020F0502020204030204" pitchFamily="34" charset="0"/>
              <a:cs typeface="Calibri" panose="020F0502020204030204" pitchFamily="34" charset="0"/>
            </a:endParaRPr>
          </a:p>
          <a:p>
            <a:pPr marL="1191943" lvl="1" indent="-342900">
              <a:buFont typeface="Arial" panose="020B0604020202020204" pitchFamily="34" charset="0"/>
              <a:buChar char="•"/>
            </a:pPr>
            <a:endParaRPr lang="en-US" sz="2000" dirty="0">
              <a:solidFill>
                <a:schemeClr val="tx1"/>
              </a:solidFill>
              <a:latin typeface="Calibri" panose="020F0502020204030204" pitchFamily="34" charset="0"/>
              <a:cs typeface="Calibri" panose="020F0502020204030204" pitchFamily="34" charset="0"/>
            </a:endParaRPr>
          </a:p>
        </p:txBody>
      </p:sp>
      <p:sp>
        <p:nvSpPr>
          <p:cNvPr id="306" name="Text Placeholder 305"/>
          <p:cNvSpPr>
            <a:spLocks noGrp="1"/>
          </p:cNvSpPr>
          <p:nvPr>
            <p:ph type="body" sz="quarter" idx="23"/>
          </p:nvPr>
        </p:nvSpPr>
        <p:spPr>
          <a:xfrm>
            <a:off x="7291767" y="2937005"/>
            <a:ext cx="6528142" cy="1494901"/>
          </a:xfrm>
        </p:spPr>
        <p:txBody>
          <a:bodyPr/>
          <a:lstStyle/>
          <a:p>
            <a:r>
              <a:rPr lang="en-US" sz="1600" dirty="0">
                <a:solidFill>
                  <a:schemeClr val="tx1"/>
                </a:solidFill>
                <a:latin typeface="+mn-lt"/>
              </a:rPr>
              <a:t>Consider the Mobility Ecosystem as three parts – the current Mobility System (Green) </a:t>
            </a:r>
            <a:r>
              <a:rPr lang="en-US" sz="1600" dirty="0" smtClean="0">
                <a:solidFill>
                  <a:schemeClr val="tx1"/>
                </a:solidFill>
                <a:latin typeface="+mn-lt"/>
              </a:rPr>
              <a:t>operates </a:t>
            </a:r>
            <a:r>
              <a:rPr lang="en-US" sz="1600" dirty="0">
                <a:solidFill>
                  <a:schemeClr val="tx1"/>
                </a:solidFill>
                <a:latin typeface="+mn-lt"/>
              </a:rPr>
              <a:t>on </a:t>
            </a:r>
            <a:r>
              <a:rPr lang="en-US" sz="1600" dirty="0" smtClean="0">
                <a:solidFill>
                  <a:schemeClr val="tx1"/>
                </a:solidFill>
                <a:latin typeface="+mn-lt"/>
              </a:rPr>
              <a:t>Infrastructure </a:t>
            </a:r>
            <a:r>
              <a:rPr lang="en-US" sz="1600" dirty="0">
                <a:solidFill>
                  <a:schemeClr val="tx1"/>
                </a:solidFill>
                <a:latin typeface="+mn-lt"/>
              </a:rPr>
              <a:t>(Red) - </a:t>
            </a:r>
            <a:r>
              <a:rPr lang="en-US" sz="1600" dirty="0" smtClean="0">
                <a:solidFill>
                  <a:schemeClr val="tx1"/>
                </a:solidFill>
                <a:latin typeface="+mn-lt"/>
              </a:rPr>
              <a:t>streets</a:t>
            </a:r>
            <a:r>
              <a:rPr lang="en-US" sz="1600" dirty="0">
                <a:solidFill>
                  <a:schemeClr val="tx1"/>
                </a:solidFill>
                <a:latin typeface="+mn-lt"/>
              </a:rPr>
              <a:t>, </a:t>
            </a:r>
            <a:r>
              <a:rPr lang="en-US" sz="1600" dirty="0" smtClean="0">
                <a:solidFill>
                  <a:schemeClr val="tx1"/>
                </a:solidFill>
                <a:latin typeface="+mn-lt"/>
              </a:rPr>
              <a:t>built- </a:t>
            </a:r>
            <a:r>
              <a:rPr lang="en-US" sz="1600" dirty="0">
                <a:solidFill>
                  <a:schemeClr val="tx1"/>
                </a:solidFill>
                <a:latin typeface="+mn-lt"/>
              </a:rPr>
              <a:t>environment, </a:t>
            </a:r>
            <a:r>
              <a:rPr lang="en-US" sz="1600" dirty="0" smtClean="0">
                <a:solidFill>
                  <a:schemeClr val="tx1"/>
                </a:solidFill>
                <a:latin typeface="+mn-lt"/>
              </a:rPr>
              <a:t>plans and </a:t>
            </a:r>
            <a:r>
              <a:rPr lang="en-US" sz="1600" dirty="0">
                <a:solidFill>
                  <a:schemeClr val="tx1"/>
                </a:solidFill>
                <a:latin typeface="+mn-lt"/>
              </a:rPr>
              <a:t>public policies. The third element is Disruptive Technologies and </a:t>
            </a:r>
            <a:r>
              <a:rPr lang="en-US" sz="1600" dirty="0" smtClean="0">
                <a:solidFill>
                  <a:schemeClr val="tx1"/>
                </a:solidFill>
                <a:latin typeface="+mn-lt"/>
              </a:rPr>
              <a:t>Policies</a:t>
            </a:r>
            <a:r>
              <a:rPr lang="en-US" sz="1600" dirty="0">
                <a:solidFill>
                  <a:schemeClr val="tx1"/>
                </a:solidFill>
                <a:latin typeface="+mn-lt"/>
              </a:rPr>
              <a:t>. (Orange), which surface on the horizon and impact the Mobility System. </a:t>
            </a:r>
          </a:p>
        </p:txBody>
      </p:sp>
      <p:sp>
        <p:nvSpPr>
          <p:cNvPr id="307" name="Text Placeholder 306"/>
          <p:cNvSpPr>
            <a:spLocks noGrp="1"/>
          </p:cNvSpPr>
          <p:nvPr>
            <p:ph type="body" sz="quarter" idx="24"/>
          </p:nvPr>
        </p:nvSpPr>
        <p:spPr>
          <a:xfrm>
            <a:off x="7241977" y="2632869"/>
            <a:ext cx="12950031" cy="428684"/>
          </a:xfrm>
        </p:spPr>
        <p:txBody>
          <a:bodyPr/>
          <a:lstStyle/>
          <a:p>
            <a:r>
              <a:rPr lang="en-US" dirty="0">
                <a:solidFill>
                  <a:schemeClr val="tx1"/>
                </a:solidFill>
              </a:rPr>
              <a:t>THE MOBILITY ECOSYSTEM</a:t>
            </a:r>
          </a:p>
        </p:txBody>
      </p:sp>
      <p:sp>
        <p:nvSpPr>
          <p:cNvPr id="308" name="Text Placeholder 307"/>
          <p:cNvSpPr>
            <a:spLocks noGrp="1"/>
          </p:cNvSpPr>
          <p:nvPr>
            <p:ph type="body" sz="quarter" idx="25"/>
          </p:nvPr>
        </p:nvSpPr>
        <p:spPr/>
        <p:txBody>
          <a:bodyPr/>
          <a:lstStyle/>
          <a:p>
            <a:r>
              <a:rPr lang="en-US" dirty="0">
                <a:solidFill>
                  <a:schemeClr val="tx1"/>
                </a:solidFill>
              </a:rPr>
              <a:t>ROLE OF MOBILITY MANAGEMENT</a:t>
            </a:r>
          </a:p>
        </p:txBody>
      </p:sp>
      <p:sp>
        <p:nvSpPr>
          <p:cNvPr id="309" name="Text Placeholder 308"/>
          <p:cNvSpPr>
            <a:spLocks noGrp="1"/>
          </p:cNvSpPr>
          <p:nvPr>
            <p:ph type="body" sz="quarter" idx="26"/>
          </p:nvPr>
        </p:nvSpPr>
        <p:spPr>
          <a:xfrm>
            <a:off x="20600583" y="3083481"/>
            <a:ext cx="6279386" cy="7157990"/>
          </a:xfrm>
        </p:spPr>
        <p:txBody>
          <a:bodyPr/>
          <a:lstStyle/>
          <a:p>
            <a:r>
              <a:rPr lang="en-US" sz="2000" dirty="0">
                <a:solidFill>
                  <a:schemeClr val="tx1"/>
                </a:solidFill>
                <a:latin typeface="Calibri" panose="020F0502020204030204" pitchFamily="34" charset="0"/>
                <a:cs typeface="Calibri" panose="020F0502020204030204" pitchFamily="34" charset="0"/>
              </a:rPr>
              <a:t>Mobility Management is the heart of </a:t>
            </a:r>
            <a:r>
              <a:rPr lang="en-US" sz="2000" dirty="0" smtClean="0">
                <a:solidFill>
                  <a:schemeClr val="tx1"/>
                </a:solidFill>
                <a:latin typeface="Calibri" panose="020F0502020204030204" pitchFamily="34" charset="0"/>
                <a:cs typeface="Calibri" panose="020F0502020204030204" pitchFamily="34" charset="0"/>
              </a:rPr>
              <a:t>the Center </a:t>
            </a:r>
            <a:r>
              <a:rPr lang="en-US" sz="2000" dirty="0">
                <a:solidFill>
                  <a:schemeClr val="tx1"/>
                </a:solidFill>
                <a:latin typeface="Calibri" panose="020F0502020204030204" pitchFamily="34" charset="0"/>
                <a:cs typeface="Calibri" panose="020F0502020204030204" pitchFamily="34" charset="0"/>
              </a:rPr>
              <a:t>Concept. The focus is to enable individual customer mobility. By doing so, you quickly learn the strengths, weaknesses and gaps in </a:t>
            </a:r>
            <a:r>
              <a:rPr lang="en-US" sz="2000" dirty="0" smtClean="0">
                <a:solidFill>
                  <a:schemeClr val="tx1"/>
                </a:solidFill>
                <a:latin typeface="Calibri" panose="020F0502020204030204" pitchFamily="34" charset="0"/>
                <a:cs typeface="Calibri" panose="020F0502020204030204" pitchFamily="34" charset="0"/>
              </a:rPr>
              <a:t>a </a:t>
            </a:r>
            <a:r>
              <a:rPr lang="en-US" sz="2000" dirty="0">
                <a:solidFill>
                  <a:schemeClr val="tx1"/>
                </a:solidFill>
                <a:latin typeface="Calibri" panose="020F0502020204030204" pitchFamily="34" charset="0"/>
                <a:cs typeface="Calibri" panose="020F0502020204030204" pitchFamily="34" charset="0"/>
              </a:rPr>
              <a:t>mobility system. By necessity, a Mobility Manager needs to collaboratively work to increase the supply and overall performance of  mobility services. </a:t>
            </a:r>
            <a:endParaRPr lang="en-US" sz="2000" dirty="0" smtClean="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Trip </a:t>
            </a:r>
            <a:r>
              <a:rPr lang="en-US" sz="2000" dirty="0">
                <a:solidFill>
                  <a:schemeClr val="tx1"/>
                </a:solidFill>
                <a:latin typeface="Calibri" panose="020F0502020204030204" pitchFamily="34" charset="0"/>
                <a:cs typeface="Calibri" panose="020F0502020204030204" pitchFamily="34" charset="0"/>
              </a:rPr>
              <a:t>failures happen </a:t>
            </a:r>
            <a:r>
              <a:rPr lang="en-US" sz="2000" dirty="0" smtClean="0">
                <a:solidFill>
                  <a:schemeClr val="tx1"/>
                </a:solidFill>
                <a:latin typeface="Calibri" panose="020F0502020204030204" pitchFamily="34" charset="0"/>
                <a:cs typeface="Calibri" panose="020F0502020204030204" pitchFamily="34" charset="0"/>
              </a:rPr>
              <a:t>every day</a:t>
            </a:r>
            <a:r>
              <a:rPr lang="en-US" sz="2000" dirty="0">
                <a:solidFill>
                  <a:schemeClr val="tx1"/>
                </a:solidFill>
                <a:latin typeface="Calibri" panose="020F0502020204030204" pitchFamily="34" charset="0"/>
                <a:cs typeface="Calibri" panose="020F0502020204030204" pitchFamily="34" charset="0"/>
              </a:rPr>
              <a:t>. They need to be </a:t>
            </a:r>
            <a:r>
              <a:rPr lang="en-US" sz="2000" dirty="0" smtClean="0">
                <a:solidFill>
                  <a:schemeClr val="tx1"/>
                </a:solidFill>
                <a:latin typeface="Calibri" panose="020F0502020204030204" pitchFamily="34" charset="0"/>
                <a:cs typeface="Calibri" panose="020F0502020204030204" pitchFamily="34" charset="0"/>
              </a:rPr>
              <a:t> addressed, not ignored.  Mobility Management’s </a:t>
            </a:r>
            <a:r>
              <a:rPr lang="en-US" sz="2000" dirty="0" smtClean="0">
                <a:solidFill>
                  <a:prstClr val="black"/>
                </a:solidFill>
                <a:latin typeface="Calibri" panose="020F0502020204030204" pitchFamily="34" charset="0"/>
                <a:cs typeface="Calibri" panose="020F0502020204030204" pitchFamily="34" charset="0"/>
              </a:rPr>
              <a:t>individual </a:t>
            </a:r>
            <a:r>
              <a:rPr lang="en-US" sz="2000" dirty="0">
                <a:solidFill>
                  <a:prstClr val="black"/>
                </a:solidFill>
                <a:latin typeface="Calibri" panose="020F0502020204030204" pitchFamily="34" charset="0"/>
                <a:cs typeface="Calibri" panose="020F0502020204030204" pitchFamily="34" charset="0"/>
              </a:rPr>
              <a:t>customer-centric focus </a:t>
            </a:r>
            <a:r>
              <a:rPr lang="en-US" sz="2000" dirty="0" smtClean="0">
                <a:solidFill>
                  <a:prstClr val="black"/>
                </a:solidFill>
                <a:latin typeface="Calibri" panose="020F0502020204030204" pitchFamily="34" charset="0"/>
                <a:cs typeface="Calibri" panose="020F0502020204030204" pitchFamily="34" charset="0"/>
              </a:rPr>
              <a:t>is </a:t>
            </a:r>
            <a:r>
              <a:rPr lang="en-US" sz="2000" dirty="0">
                <a:solidFill>
                  <a:prstClr val="black"/>
                </a:solidFill>
                <a:latin typeface="Calibri" panose="020F0502020204030204" pitchFamily="34" charset="0"/>
                <a:cs typeface="Calibri" panose="020F0502020204030204" pitchFamily="34" charset="0"/>
              </a:rPr>
              <a:t>a powerful </a:t>
            </a:r>
            <a:r>
              <a:rPr lang="en-US" sz="2000" dirty="0" smtClean="0">
                <a:solidFill>
                  <a:prstClr val="black"/>
                </a:solidFill>
                <a:latin typeface="Calibri" panose="020F0502020204030204" pitchFamily="34" charset="0"/>
                <a:cs typeface="Calibri" panose="020F0502020204030204" pitchFamily="34" charset="0"/>
              </a:rPr>
              <a:t>tool </a:t>
            </a:r>
            <a:r>
              <a:rPr lang="en-US" sz="2000" dirty="0">
                <a:solidFill>
                  <a:prstClr val="black"/>
                </a:solidFill>
                <a:latin typeface="Calibri" panose="020F0502020204030204" pitchFamily="34" charset="0"/>
                <a:cs typeface="Calibri" panose="020F0502020204030204" pitchFamily="34" charset="0"/>
              </a:rPr>
              <a:t>for </a:t>
            </a:r>
            <a:r>
              <a:rPr lang="en-US" sz="2000" dirty="0" smtClean="0">
                <a:solidFill>
                  <a:prstClr val="black"/>
                </a:solidFill>
                <a:latin typeface="Calibri" panose="020F0502020204030204" pitchFamily="34" charset="0"/>
                <a:cs typeface="Calibri" panose="020F0502020204030204" pitchFamily="34" charset="0"/>
              </a:rPr>
              <a:t>ensuring high standards of </a:t>
            </a:r>
            <a:r>
              <a:rPr lang="en-US" sz="2000" smtClean="0">
                <a:solidFill>
                  <a:prstClr val="black"/>
                </a:solidFill>
                <a:latin typeface="Calibri" panose="020F0502020204030204" pitchFamily="34" charset="0"/>
                <a:cs typeface="Calibri" panose="020F0502020204030204" pitchFamily="34" charset="0"/>
              </a:rPr>
              <a:t>customer service.</a:t>
            </a:r>
            <a:endParaRPr lang="en-US" sz="2000" dirty="0" smtClean="0">
              <a:solidFill>
                <a:prstClr val="black"/>
              </a:solidFill>
              <a:latin typeface="Calibri" panose="020F0502020204030204" pitchFamily="34" charset="0"/>
              <a:cs typeface="Calibri" panose="020F0502020204030204" pitchFamily="34" charset="0"/>
            </a:endParaRPr>
          </a:p>
          <a:p>
            <a:endParaRPr lang="en-US" sz="2000" dirty="0">
              <a:solidFill>
                <a:prstClr val="black"/>
              </a:solidFill>
              <a:latin typeface="Calibri" panose="020F0502020204030204" pitchFamily="34" charset="0"/>
              <a:cs typeface="Calibri" panose="020F0502020204030204" pitchFamily="34" charset="0"/>
            </a:endParaRPr>
          </a:p>
          <a:p>
            <a:r>
              <a:rPr lang="en-US" sz="2000" dirty="0" smtClean="0">
                <a:solidFill>
                  <a:prstClr val="black"/>
                </a:solidFill>
                <a:latin typeface="Calibri" panose="020F0502020204030204" pitchFamily="34" charset="0"/>
                <a:cs typeface="Calibri" panose="020F0502020204030204" pitchFamily="34" charset="0"/>
              </a:rPr>
              <a:t>Mobility services can fulfill multiple roles. </a:t>
            </a:r>
            <a:r>
              <a:rPr lang="en-US" sz="2000" dirty="0" smtClean="0">
                <a:solidFill>
                  <a:prstClr val="black"/>
                </a:solidFill>
                <a:latin typeface="Calibri" panose="020F0502020204030204" pitchFamily="34" charset="0"/>
                <a:cs typeface="Calibri" panose="020F0502020204030204" pitchFamily="34" charset="0"/>
              </a:rPr>
              <a:t>An  example  is  </a:t>
            </a:r>
            <a:r>
              <a:rPr lang="en-US" sz="2000" dirty="0" err="1">
                <a:solidFill>
                  <a:prstClr val="black"/>
                </a:solidFill>
                <a:latin typeface="Calibri" panose="020F0502020204030204" pitchFamily="34" charset="0"/>
                <a:cs typeface="Calibri" panose="020F0502020204030204" pitchFamily="34" charset="0"/>
              </a:rPr>
              <a:t>c</a:t>
            </a:r>
            <a:r>
              <a:rPr lang="en-US" sz="2000" dirty="0" err="1" smtClean="0">
                <a:solidFill>
                  <a:prstClr val="black"/>
                </a:solidFill>
                <a:latin typeface="Calibri" panose="020F0502020204030204" pitchFamily="34" charset="0"/>
                <a:cs typeface="Calibri" panose="020F0502020204030204" pitchFamily="34" charset="0"/>
              </a:rPr>
              <a:t>arshare</a:t>
            </a:r>
            <a:r>
              <a:rPr lang="en-US" sz="2000" dirty="0" smtClean="0">
                <a:solidFill>
                  <a:prstClr val="black"/>
                </a:solidFill>
                <a:latin typeface="Calibri" panose="020F0502020204030204" pitchFamily="34" charset="0"/>
                <a:cs typeface="Calibri" panose="020F0502020204030204" pitchFamily="34" charset="0"/>
              </a:rPr>
              <a:t> . It’s primary purpose is to enable individuals or businesses to share cars. </a:t>
            </a:r>
            <a:r>
              <a:rPr lang="en-US" sz="2000" dirty="0" err="1" smtClean="0">
                <a:solidFill>
                  <a:prstClr val="black"/>
                </a:solidFill>
                <a:latin typeface="Calibri" panose="020F0502020204030204" pitchFamily="34" charset="0"/>
                <a:cs typeface="Calibri" panose="020F0502020204030204" pitchFamily="34" charset="0"/>
              </a:rPr>
              <a:t>Carshare</a:t>
            </a:r>
            <a:r>
              <a:rPr lang="en-US" sz="2000" dirty="0" smtClean="0">
                <a:solidFill>
                  <a:prstClr val="black"/>
                </a:solidFill>
                <a:latin typeface="Calibri" panose="020F0502020204030204" pitchFamily="34" charset="0"/>
                <a:cs typeface="Calibri" panose="020F0502020204030204" pitchFamily="34" charset="0"/>
              </a:rPr>
              <a:t>  can also enable human service agencies  to provide volunteer driver services, as all operating costs , including fuel and insurance, are covered in the  membership, hourly and mileage rates.</a:t>
            </a:r>
            <a:endParaRPr lang="en-US" sz="2000" dirty="0">
              <a:solidFill>
                <a:prstClr val="black"/>
              </a:solidFill>
              <a:latin typeface="Calibri" panose="020F0502020204030204" pitchFamily="34" charset="0"/>
              <a:cs typeface="Calibri" panose="020F0502020204030204" pitchFamily="34" charset="0"/>
            </a:endParaRPr>
          </a:p>
          <a:p>
            <a:endParaRPr lang="en-US" sz="2000" dirty="0">
              <a:solidFill>
                <a:prstClr val="black"/>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  </a:t>
            </a:r>
            <a:endParaRPr lang="en-US" dirty="0">
              <a:solidFill>
                <a:schemeClr val="tx1"/>
              </a:solidFill>
            </a:endParaRPr>
          </a:p>
        </p:txBody>
      </p:sp>
      <p:sp>
        <p:nvSpPr>
          <p:cNvPr id="310" name="Text Placeholder 309"/>
          <p:cNvSpPr>
            <a:spLocks noGrp="1"/>
          </p:cNvSpPr>
          <p:nvPr>
            <p:ph type="body" sz="quarter" idx="27"/>
          </p:nvPr>
        </p:nvSpPr>
        <p:spPr>
          <a:xfrm>
            <a:off x="20599011" y="9264536"/>
            <a:ext cx="6279386" cy="428684"/>
          </a:xfrm>
        </p:spPr>
        <p:txBody>
          <a:bodyPr/>
          <a:lstStyle/>
          <a:p>
            <a:r>
              <a:rPr lang="en-US" dirty="0">
                <a:solidFill>
                  <a:schemeClr val="tx1"/>
                </a:solidFill>
              </a:rPr>
              <a:t>NEXT STEPS</a:t>
            </a:r>
          </a:p>
        </p:txBody>
      </p:sp>
      <p:sp>
        <p:nvSpPr>
          <p:cNvPr id="311" name="Text Placeholder 310"/>
          <p:cNvSpPr>
            <a:spLocks noGrp="1"/>
          </p:cNvSpPr>
          <p:nvPr>
            <p:ph type="body" sz="quarter" idx="28"/>
          </p:nvPr>
        </p:nvSpPr>
        <p:spPr>
          <a:xfrm>
            <a:off x="20628370" y="9749115"/>
            <a:ext cx="6282531" cy="2787563"/>
          </a:xfrm>
        </p:spPr>
        <p:txBody>
          <a:bodyPr/>
          <a:lstStyle/>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Create a Business Model &amp; Development Plan</a:t>
            </a:r>
          </a:p>
          <a:p>
            <a:pPr marL="1191943" lvl="1"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Find an Organizational Home </a:t>
            </a:r>
          </a:p>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Conduct a Feasibility Study</a:t>
            </a:r>
          </a:p>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Plan and Implement a Pilot Project – Phase 1</a:t>
            </a:r>
          </a:p>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Plan and Implement an Urban Pilot Project – Phase 2</a:t>
            </a:r>
          </a:p>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Plan and Implement a County-wide Deployment  </a:t>
            </a:r>
          </a:p>
          <a:p>
            <a:pPr marL="342900" lvl="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Plan and Implement a Regional Deployment </a:t>
            </a:r>
            <a:endParaRPr lang="en-US" dirty="0">
              <a:solidFill>
                <a:prstClr val="black"/>
              </a:solidFill>
            </a:endParaRPr>
          </a:p>
        </p:txBody>
      </p:sp>
      <p:sp>
        <p:nvSpPr>
          <p:cNvPr id="312" name="Text Placeholder 311"/>
          <p:cNvSpPr>
            <a:spLocks noGrp="1"/>
          </p:cNvSpPr>
          <p:nvPr>
            <p:ph type="body" sz="quarter" idx="29"/>
          </p:nvPr>
        </p:nvSpPr>
        <p:spPr/>
        <p:txBody>
          <a:bodyPr/>
          <a:lstStyle/>
          <a:p>
            <a:r>
              <a:rPr lang="en-US" dirty="0">
                <a:solidFill>
                  <a:schemeClr val="tx1"/>
                </a:solidFill>
              </a:rPr>
              <a:t>RESOURCES AND CONTACT INFORMATION</a:t>
            </a:r>
          </a:p>
        </p:txBody>
      </p:sp>
      <p:sp>
        <p:nvSpPr>
          <p:cNvPr id="313" name="Text Placeholder 312"/>
          <p:cNvSpPr>
            <a:spLocks noGrp="1"/>
          </p:cNvSpPr>
          <p:nvPr>
            <p:ph type="body" sz="quarter" idx="30"/>
          </p:nvPr>
        </p:nvSpPr>
        <p:spPr>
          <a:xfrm>
            <a:off x="20599011" y="13290312"/>
            <a:ext cx="3003939" cy="2282809"/>
          </a:xfrm>
        </p:spPr>
        <p:txBody>
          <a:bodyPr/>
          <a:lstStyle/>
          <a:p>
            <a:r>
              <a:rPr lang="en-US" sz="1600" dirty="0">
                <a:solidFill>
                  <a:schemeClr val="tx1"/>
                </a:solidFill>
                <a:latin typeface="Calibri" panose="020F0502020204030204" pitchFamily="34" charset="0"/>
                <a:cs typeface="Calibri" panose="020F0502020204030204" pitchFamily="34" charset="0"/>
              </a:rPr>
              <a:t>Dwight.Mengel@dfa.state.ny.us </a:t>
            </a:r>
          </a:p>
          <a:p>
            <a:r>
              <a:rPr lang="en-US" sz="1600" dirty="0">
                <a:solidFill>
                  <a:schemeClr val="tx1"/>
                </a:solidFill>
                <a:latin typeface="Calibri" panose="020F0502020204030204" pitchFamily="34" charset="0"/>
                <a:cs typeface="Calibri" panose="020F0502020204030204" pitchFamily="34" charset="0"/>
              </a:rPr>
              <a:t>www.Way2Go.org</a:t>
            </a:r>
          </a:p>
          <a:p>
            <a:r>
              <a:rPr lang="en-US" sz="1600" dirty="0">
                <a:solidFill>
                  <a:schemeClr val="tx1"/>
                </a:solidFill>
                <a:latin typeface="Calibri" panose="020F0502020204030204" pitchFamily="34" charset="0"/>
                <a:cs typeface="Calibri" panose="020F0502020204030204" pitchFamily="34" charset="0"/>
              </a:rPr>
              <a:t>www.MoveTogetherNY.org</a:t>
            </a:r>
          </a:p>
          <a:p>
            <a:r>
              <a:rPr lang="en-US" sz="1600" dirty="0">
                <a:solidFill>
                  <a:schemeClr val="tx1"/>
                </a:solidFill>
                <a:latin typeface="Calibri" panose="020F0502020204030204" pitchFamily="34" charset="0"/>
                <a:cs typeface="Calibri" panose="020F0502020204030204" pitchFamily="34" charset="0"/>
              </a:rPr>
              <a:t>www.TCCoordinatedPlan.org</a:t>
            </a:r>
          </a:p>
          <a:p>
            <a:r>
              <a:rPr lang="en-US" sz="1600" dirty="0">
                <a:solidFill>
                  <a:schemeClr val="tx1"/>
                </a:solidFill>
                <a:latin typeface="Calibri" panose="020F0502020204030204" pitchFamily="34" charset="0"/>
                <a:cs typeface="Calibri" panose="020F0502020204030204" pitchFamily="34" charset="0"/>
              </a:rPr>
              <a:t>www.tcatbus.com</a:t>
            </a:r>
          </a:p>
          <a:p>
            <a:r>
              <a:rPr lang="en-US" sz="1600" dirty="0">
                <a:solidFill>
                  <a:schemeClr val="tx1"/>
                </a:solidFill>
                <a:latin typeface="Calibri" panose="020F0502020204030204" pitchFamily="34" charset="0"/>
                <a:cs typeface="Calibri" panose="020F0502020204030204" pitchFamily="34" charset="0"/>
              </a:rPr>
              <a:t>https://gadaboutbus.org/</a:t>
            </a:r>
          </a:p>
          <a:p>
            <a:r>
              <a:rPr lang="en-US" sz="1600" dirty="0">
                <a:solidFill>
                  <a:schemeClr val="tx1"/>
                </a:solidFill>
                <a:latin typeface="Calibri" panose="020F0502020204030204" pitchFamily="34" charset="0"/>
                <a:cs typeface="Calibri" panose="020F0502020204030204" pitchFamily="34" charset="0"/>
              </a:rPr>
              <a:t>www.NYMobilityManager.org</a:t>
            </a:r>
          </a:p>
        </p:txBody>
      </p:sp>
      <p:sp>
        <p:nvSpPr>
          <p:cNvPr id="351" name="Text Placeholder 350"/>
          <p:cNvSpPr>
            <a:spLocks noGrp="1"/>
          </p:cNvSpPr>
          <p:nvPr>
            <p:ph type="body" sz="quarter" idx="150"/>
          </p:nvPr>
        </p:nvSpPr>
        <p:spPr/>
        <p:txBody>
          <a:bodyPr>
            <a:normAutofit lnSpcReduction="10000"/>
          </a:bodyPr>
          <a:lstStyle/>
          <a:p>
            <a:r>
              <a:rPr lang="en-US" dirty="0"/>
              <a:t>Dwight Mengel, Chief Transportation Planner</a:t>
            </a:r>
          </a:p>
        </p:txBody>
      </p:sp>
      <p:sp>
        <p:nvSpPr>
          <p:cNvPr id="352" name="Text Placeholder 351"/>
          <p:cNvSpPr>
            <a:spLocks noGrp="1"/>
          </p:cNvSpPr>
          <p:nvPr>
            <p:ph type="body" sz="quarter" idx="184"/>
          </p:nvPr>
        </p:nvSpPr>
        <p:spPr/>
        <p:txBody>
          <a:bodyPr/>
          <a:lstStyle/>
          <a:p>
            <a:r>
              <a:rPr lang="en-US" dirty="0"/>
              <a:t>Tompkins County Dept. of Social Services, Ithaca, NY</a:t>
            </a:r>
          </a:p>
        </p:txBody>
      </p:sp>
      <p:sp>
        <p:nvSpPr>
          <p:cNvPr id="353" name="Text Placeholder 352"/>
          <p:cNvSpPr>
            <a:spLocks noGrp="1"/>
          </p:cNvSpPr>
          <p:nvPr>
            <p:ph type="body" sz="quarter" idx="185"/>
          </p:nvPr>
        </p:nvSpPr>
        <p:spPr/>
        <p:txBody>
          <a:bodyPr/>
          <a:lstStyle/>
          <a:p>
            <a:r>
              <a:rPr lang="en-US" b="1" dirty="0"/>
              <a:t>Mobility Coordination Center Concept</a:t>
            </a:r>
          </a:p>
        </p:txBody>
      </p:sp>
      <p:sp>
        <p:nvSpPr>
          <p:cNvPr id="10" name="Rectangle 9"/>
          <p:cNvSpPr/>
          <p:nvPr/>
        </p:nvSpPr>
        <p:spPr>
          <a:xfrm>
            <a:off x="7291767" y="6932888"/>
            <a:ext cx="6528142" cy="1569660"/>
          </a:xfrm>
          <a:prstGeom prst="rect">
            <a:avLst/>
          </a:prstGeom>
        </p:spPr>
        <p:txBody>
          <a:bodyPr wrap="square">
            <a:spAutoFit/>
          </a:bodyPr>
          <a:lstStyle/>
          <a:p>
            <a:pPr lvl="0">
              <a:spcBef>
                <a:spcPct val="20000"/>
              </a:spcBef>
            </a:pPr>
            <a:r>
              <a:rPr lang="en-US" sz="1600" dirty="0">
                <a:cs typeface="Times New Roman" panose="02020603050405020304" pitchFamily="18" charset="0"/>
              </a:rPr>
              <a:t>In the Age of Disruption, new mobility services, technologies and public policies will change the current mobility system.  The challenge is to  integrate positive elements of disruption, while reducing negative impacts.  Our goal is to radically improvement in customer service while operating equitable and sustainable community mobility services. A new service model, the Mobility Coordination Center, is discussed below.</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6450" y="199688"/>
            <a:ext cx="4966373" cy="20710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9637" y="13538621"/>
            <a:ext cx="2690813" cy="140493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8937" y="128123"/>
            <a:ext cx="3743271" cy="214261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766" y="128123"/>
            <a:ext cx="2114171" cy="214261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13919" y="8882743"/>
            <a:ext cx="7278089" cy="705132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5313" y="4313840"/>
            <a:ext cx="2723810" cy="2619048"/>
          </a:xfrm>
          <a:prstGeom prst="rect">
            <a:avLst/>
          </a:prstGeom>
        </p:spPr>
      </p:pic>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3040</TotalTime>
  <Words>677</Words>
  <Application>Microsoft Office PowerPoint</Application>
  <PresentationFormat>Custom</PresentationFormat>
  <Paragraphs>77</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PosterPresentations.com-36x60-Template-V3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Mengel, Dwight (DFA3-A50)</cp:lastModifiedBy>
  <cp:revision>83</cp:revision>
  <cp:lastPrinted>2017-06-09T19:14:17Z</cp:lastPrinted>
  <dcterms:created xsi:type="dcterms:W3CDTF">2012-02-06T18:46:22Z</dcterms:created>
  <dcterms:modified xsi:type="dcterms:W3CDTF">2017-06-10T01:07:03Z</dcterms:modified>
</cp:coreProperties>
</file>